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271" r:id="rId3"/>
    <p:sldId id="256" r:id="rId4"/>
    <p:sldId id="257" r:id="rId5"/>
    <p:sldId id="286" r:id="rId6"/>
    <p:sldId id="292" r:id="rId7"/>
    <p:sldId id="289" r:id="rId8"/>
    <p:sldId id="291" r:id="rId9"/>
    <p:sldId id="298" r:id="rId10"/>
    <p:sldId id="299" r:id="rId11"/>
    <p:sldId id="301" r:id="rId12"/>
    <p:sldId id="302" r:id="rId13"/>
    <p:sldId id="293" r:id="rId14"/>
    <p:sldId id="275" r:id="rId15"/>
    <p:sldId id="294" r:id="rId16"/>
    <p:sldId id="295" r:id="rId17"/>
    <p:sldId id="300" r:id="rId18"/>
    <p:sldId id="303" r:id="rId19"/>
    <p:sldId id="304" r:id="rId20"/>
    <p:sldId id="305" r:id="rId21"/>
    <p:sldId id="277" r:id="rId22"/>
    <p:sldId id="296" r:id="rId23"/>
    <p:sldId id="285" r:id="rId24"/>
    <p:sldId id="297" r:id="rId25"/>
    <p:sldId id="269" r:id="rId26"/>
    <p:sldId id="27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5B5"/>
    <a:srgbClr val="E46C0A"/>
    <a:srgbClr val="D1BD26"/>
    <a:srgbClr val="D99088"/>
    <a:srgbClr val="FFE248"/>
    <a:srgbClr val="FF0202"/>
    <a:srgbClr val="A1EFBC"/>
    <a:srgbClr val="D9EFA9"/>
    <a:srgbClr val="D9EF9A"/>
    <a:srgbClr val="EFE9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9" autoAdjust="0"/>
    <p:restoredTop sz="77640" autoAdjust="0"/>
  </p:normalViewPr>
  <p:slideViewPr>
    <p:cSldViewPr snapToGrid="0" snapToObjects="1">
      <p:cViewPr varScale="1">
        <p:scale>
          <a:sx n="41" d="100"/>
          <a:sy n="41" d="100"/>
        </p:scale>
        <p:origin x="-1584" y="-77"/>
      </p:cViewPr>
      <p:guideLst>
        <p:guide orient="horz" pos="128"/>
        <p:guide pos="4478"/>
      </p:guideLst>
    </p:cSldViewPr>
  </p:slideViewPr>
  <p:notesTextViewPr>
    <p:cViewPr>
      <p:scale>
        <a:sx n="100" d="100"/>
        <a:sy n="100" d="100"/>
      </p:scale>
      <p:origin x="0" y="0"/>
    </p:cViewPr>
  </p:notesTextViewPr>
  <p:sorterViewPr>
    <p:cViewPr>
      <p:scale>
        <a:sx n="66" d="100"/>
        <a:sy n="66" d="100"/>
      </p:scale>
      <p:origin x="0" y="72"/>
    </p:cViewPr>
  </p:sorterViewPr>
  <p:notesViewPr>
    <p:cSldViewPr snapToGrid="0" snapToObjects="1" showGuides="1">
      <p:cViewPr varScale="1">
        <p:scale>
          <a:sx n="83" d="100"/>
          <a:sy n="83" d="100"/>
        </p:scale>
        <p:origin x="-237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DC982-2820-1F40-98CA-33579BE9B739}" type="datetimeFigureOut">
              <a:rPr lang="en-US" smtClean="0"/>
              <a:pPr/>
              <a:t>12/19/2012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E9D1C-05AA-2546-8B2E-18A776E9216B}" type="slidenum">
              <a:rPr lang="en-US" smtClean="0"/>
              <a:pPr/>
              <a:t>‹#›</a:t>
            </a:fld>
            <a:endParaRPr lang="en-US"/>
          </a:p>
        </p:txBody>
      </p:sp>
    </p:spTree>
    <p:extLst>
      <p:ext uri="{BB962C8B-B14F-4D97-AF65-F5344CB8AC3E}">
        <p14:creationId xmlns:p14="http://schemas.microsoft.com/office/powerpoint/2010/main" xmlns="" val="789541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9:00am (Login at 8:45am)</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a:t>
            </a:fld>
            <a:endParaRPr lang="en-US"/>
          </a:p>
        </p:txBody>
      </p:sp>
    </p:spTree>
    <p:extLst>
      <p:ext uri="{BB962C8B-B14F-4D97-AF65-F5344CB8AC3E}">
        <p14:creationId xmlns:p14="http://schemas.microsoft.com/office/powerpoint/2010/main" xmlns="" val="142972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9:15 – 9:25 </a:t>
            </a:r>
            <a:r>
              <a:rPr lang="en-US" baseline="0" dirty="0" smtClean="0"/>
              <a:t>(10 minutes; 3 of 4 slides)</a:t>
            </a:r>
            <a:endParaRPr lang="en-US" sz="90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10</a:t>
            </a:fld>
            <a:endParaRPr lang="en-US"/>
          </a:p>
        </p:txBody>
      </p:sp>
    </p:spTree>
    <p:extLst>
      <p:ext uri="{BB962C8B-B14F-4D97-AF65-F5344CB8AC3E}">
        <p14:creationId xmlns:p14="http://schemas.microsoft.com/office/powerpoint/2010/main" xmlns="" val="2668075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9:15 – 9:25 </a:t>
            </a:r>
            <a:r>
              <a:rPr lang="en-US" baseline="0" dirty="0" smtClean="0"/>
              <a:t>(10 minutes; 4 of 4 slides)</a:t>
            </a:r>
            <a:endParaRPr lang="en-US" sz="90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11</a:t>
            </a:fld>
            <a:endParaRPr lang="en-US"/>
          </a:p>
        </p:txBody>
      </p:sp>
    </p:spTree>
    <p:extLst>
      <p:ext uri="{BB962C8B-B14F-4D97-AF65-F5344CB8AC3E}">
        <p14:creationId xmlns:p14="http://schemas.microsoft.com/office/powerpoint/2010/main" xmlns="" val="120677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9:25 – 9:35  </a:t>
            </a:r>
            <a:r>
              <a:rPr lang="en-US" baseline="0" dirty="0" smtClean="0"/>
              <a:t>(2 minutes; 1 of 8)</a:t>
            </a:r>
            <a:endParaRPr lang="en-US" sz="1200" dirty="0" smtClean="0">
              <a:solidFill>
                <a:srgbClr val="FFFFFF"/>
              </a:solidFill>
            </a:endParaRPr>
          </a:p>
          <a:p>
            <a:pPr>
              <a:spcBef>
                <a:spcPts val="1300"/>
              </a:spcBef>
            </a:pPr>
            <a:endParaRPr lang="en-US" sz="2400" dirty="0" smtClean="0">
              <a:solidFill>
                <a:srgbClr val="FFFFFF"/>
              </a:solidFill>
            </a:endParaRPr>
          </a:p>
          <a:p>
            <a:pPr marL="0" marR="0" lvl="1" indent="0" algn="l" defTabSz="457200" rtl="0" eaLnBrk="1" fontAlgn="auto" latinLnBrk="0" hangingPunct="1">
              <a:lnSpc>
                <a:spcPct val="100000"/>
              </a:lnSpc>
              <a:spcBef>
                <a:spcPts val="1300"/>
              </a:spcBef>
              <a:spcAft>
                <a:spcPts val="0"/>
              </a:spcAft>
              <a:buClrTx/>
              <a:buSzTx/>
              <a:buFontTx/>
              <a:buNone/>
              <a:tabLst/>
              <a:defRPr/>
            </a:pPr>
            <a:r>
              <a:rPr lang="en-US" sz="2400" dirty="0" smtClean="0">
                <a:solidFill>
                  <a:srgbClr val="FFFFFF"/>
                </a:solidFill>
              </a:rPr>
              <a:t>Now let’s look at the situation when</a:t>
            </a:r>
            <a:r>
              <a:rPr lang="en-US" sz="2000" dirty="0" smtClean="0">
                <a:solidFill>
                  <a:srgbClr val="FFFFFF"/>
                </a:solidFill>
              </a:rPr>
              <a:t> someone comes to </a:t>
            </a:r>
            <a:r>
              <a:rPr lang="en-US" sz="2000" dirty="0" err="1" smtClean="0">
                <a:solidFill>
                  <a:srgbClr val="FFFFFF"/>
                </a:solidFill>
              </a:rPr>
              <a:t>CalWORKs</a:t>
            </a:r>
            <a:r>
              <a:rPr lang="en-US" sz="2000" dirty="0" smtClean="0">
                <a:solidFill>
                  <a:srgbClr val="FFFFFF"/>
                </a:solidFill>
              </a:rPr>
              <a:t> to apply for cash</a:t>
            </a:r>
            <a:r>
              <a:rPr lang="en-US" sz="2000" baseline="0" dirty="0" smtClean="0">
                <a:solidFill>
                  <a:srgbClr val="FFFFFF"/>
                </a:solidFill>
              </a:rPr>
              <a:t> assistance, but factors exist that indicate the family could also benefit from receiving </a:t>
            </a:r>
            <a:r>
              <a:rPr lang="en-US" sz="2000" dirty="0" smtClean="0">
                <a:solidFill>
                  <a:srgbClr val="FFFFFF"/>
                </a:solidFill>
              </a:rPr>
              <a:t>family support services. In</a:t>
            </a:r>
            <a:r>
              <a:rPr lang="en-US" sz="2000" baseline="0" dirty="0" smtClean="0">
                <a:solidFill>
                  <a:srgbClr val="FFFFFF"/>
                </a:solidFill>
              </a:rPr>
              <a:t> this situation, familiarity with family strengthening services on the </a:t>
            </a:r>
            <a:r>
              <a:rPr lang="en-US" sz="2000" baseline="0" dirty="0" err="1" smtClean="0">
                <a:solidFill>
                  <a:srgbClr val="FFFFFF"/>
                </a:solidFill>
              </a:rPr>
              <a:t>CalWORKs</a:t>
            </a:r>
            <a:r>
              <a:rPr lang="en-US" sz="2000" baseline="0" dirty="0" smtClean="0">
                <a:solidFill>
                  <a:srgbClr val="FFFFFF"/>
                </a:solidFill>
              </a:rPr>
              <a:t> side helps mitigate potential risk factors.</a:t>
            </a:r>
            <a:r>
              <a:rPr lang="en-US" sz="2000" i="1" baseline="0" dirty="0" smtClean="0">
                <a:solidFill>
                  <a:srgbClr val="FFFFFF"/>
                </a:solidFill>
              </a:rPr>
              <a:t> </a:t>
            </a:r>
            <a:endParaRPr lang="en-US" sz="2000" baseline="0" dirty="0" smtClean="0">
              <a:solidFill>
                <a:srgbClr val="FFFFFF"/>
              </a:solidFill>
            </a:endParaRPr>
          </a:p>
          <a:p>
            <a:pPr marL="0" marR="0" lvl="1" indent="0" algn="l" defTabSz="457200" rtl="0" eaLnBrk="1" fontAlgn="auto" latinLnBrk="0" hangingPunct="1">
              <a:lnSpc>
                <a:spcPct val="100000"/>
              </a:lnSpc>
              <a:spcBef>
                <a:spcPts val="1300"/>
              </a:spcBef>
              <a:spcAft>
                <a:spcPts val="0"/>
              </a:spcAft>
              <a:buClrTx/>
              <a:buSzTx/>
              <a:buFontTx/>
              <a:buNone/>
              <a:tabLst/>
              <a:defRPr/>
            </a:pPr>
            <a:endParaRPr lang="en-US" sz="2000" dirty="0" smtClean="0">
              <a:solidFill>
                <a:srgbClr val="FFFFFF"/>
              </a:solidFill>
            </a:endParaRPr>
          </a:p>
        </p:txBody>
      </p:sp>
      <p:sp>
        <p:nvSpPr>
          <p:cNvPr id="4" name="Slide Number Placeholder 3"/>
          <p:cNvSpPr>
            <a:spLocks noGrp="1"/>
          </p:cNvSpPr>
          <p:nvPr>
            <p:ph type="sldNum" sz="quarter" idx="10"/>
          </p:nvPr>
        </p:nvSpPr>
        <p:spPr/>
        <p:txBody>
          <a:bodyPr/>
          <a:lstStyle/>
          <a:p>
            <a:fld id="{B41E9D1C-05AA-2546-8B2E-18A776E9216B}" type="slidenum">
              <a:rPr lang="en-US" smtClean="0"/>
              <a:pPr/>
              <a:t>12</a:t>
            </a:fld>
            <a:endParaRPr lang="en-US"/>
          </a:p>
        </p:txBody>
      </p:sp>
    </p:spTree>
    <p:extLst>
      <p:ext uri="{BB962C8B-B14F-4D97-AF65-F5344CB8AC3E}">
        <p14:creationId xmlns:p14="http://schemas.microsoft.com/office/powerpoint/2010/main" xmlns="" val="3297886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9:25 – 9:35  </a:t>
            </a:r>
            <a:r>
              <a:rPr lang="en-US" baseline="0" dirty="0" smtClean="0"/>
              <a:t>(10 minutes; 2 of 8 slides)</a:t>
            </a:r>
          </a:p>
          <a:p>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Orange County, </a:t>
            </a:r>
            <a:r>
              <a:rPr lang="en-US" sz="1200" kern="1200" dirty="0" err="1" smtClean="0">
                <a:solidFill>
                  <a:schemeClr val="tx1"/>
                </a:solidFill>
                <a:latin typeface="+mn-lt"/>
                <a:ea typeface="+mn-ea"/>
                <a:cs typeface="+mn-cs"/>
              </a:rPr>
              <a:t>CalWORKs</a:t>
            </a:r>
            <a:r>
              <a:rPr lang="en-US" sz="1200" kern="1200" dirty="0" smtClean="0">
                <a:solidFill>
                  <a:schemeClr val="tx1"/>
                </a:solidFill>
                <a:latin typeface="+mn-lt"/>
                <a:ea typeface="+mn-ea"/>
                <a:cs typeface="+mn-cs"/>
              </a:rPr>
              <a:t> intake staff are trained in using a assessment tool to identify and engage families who may be in need of family support services.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Once again, the Linkages Toolkit features information about this Prevention</a:t>
            </a:r>
            <a:r>
              <a:rPr lang="en-US" sz="1200" kern="1200" baseline="0" dirty="0" smtClean="0">
                <a:solidFill>
                  <a:schemeClr val="tx1"/>
                </a:solidFill>
                <a:latin typeface="+mn-lt"/>
                <a:ea typeface="+mn-ea"/>
                <a:cs typeface="+mn-cs"/>
              </a:rPr>
              <a:t> Strategy…</a:t>
            </a:r>
            <a:endParaRPr lang="en-US" sz="200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13</a:t>
            </a:fld>
            <a:endParaRPr lang="en-US"/>
          </a:p>
        </p:txBody>
      </p:sp>
    </p:spTree>
    <p:extLst>
      <p:ext uri="{BB962C8B-B14F-4D97-AF65-F5344CB8AC3E}">
        <p14:creationId xmlns:p14="http://schemas.microsoft.com/office/powerpoint/2010/main" xmlns="" val="4256808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9:25 – 9:35 </a:t>
            </a:r>
            <a:r>
              <a:rPr lang="en-US" baseline="0" dirty="0" smtClean="0"/>
              <a:t>(10 minutes—3 of 8 slides)</a:t>
            </a:r>
            <a:endParaRPr lang="en-US" sz="1200" dirty="0" smtClean="0">
              <a:solidFill>
                <a:srgbClr val="FFFFFF"/>
              </a:solidFill>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On the same page we showed</a:t>
            </a:r>
            <a:r>
              <a:rPr lang="en-US" sz="1200" baseline="0" dirty="0" smtClean="0">
                <a:solidFill>
                  <a:srgbClr val="FFFFFF"/>
                </a:solidFill>
              </a:rPr>
              <a:t> you </a:t>
            </a:r>
            <a:r>
              <a:rPr lang="en-US" sz="1200" dirty="0" smtClean="0">
                <a:solidFill>
                  <a:srgbClr val="FFFFFF"/>
                </a:solidFill>
              </a:rPr>
              <a:t>before--Definitional</a:t>
            </a:r>
            <a:r>
              <a:rPr lang="en-US" sz="1200" baseline="0" dirty="0" smtClean="0">
                <a:solidFill>
                  <a:srgbClr val="FFFFFF"/>
                </a:solidFill>
              </a:rPr>
              <a:t> Toolkit, About Linkages page--you’ll find Orange County’s information on this (click) link “Screening for eligibility in family support programs”.</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14</a:t>
            </a:fld>
            <a:endParaRPr lang="en-US"/>
          </a:p>
        </p:txBody>
      </p:sp>
    </p:spTree>
    <p:extLst>
      <p:ext uri="{BB962C8B-B14F-4D97-AF65-F5344CB8AC3E}">
        <p14:creationId xmlns:p14="http://schemas.microsoft.com/office/powerpoint/2010/main" xmlns="" val="103042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9:25 – 9:35 </a:t>
            </a:r>
            <a:r>
              <a:rPr lang="en-US" baseline="0" dirty="0" smtClean="0"/>
              <a:t>(10 minutes—4 of 8 slides)</a:t>
            </a:r>
            <a:endParaRPr lang="en-US" sz="1200" dirty="0" smtClean="0">
              <a:solidFill>
                <a:srgbClr val="FFFFFF"/>
              </a:solidFill>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Here to spend</a:t>
            </a:r>
            <a:r>
              <a:rPr lang="en-US" sz="1200" baseline="0" dirty="0" smtClean="0">
                <a:solidFill>
                  <a:srgbClr val="FFFFFF"/>
                </a:solidFill>
              </a:rPr>
              <a:t> a few minutes telling us about this Prevention Strategy is: </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rgbClr val="FFFFFF"/>
                </a:solidFill>
              </a:rPr>
              <a:t>Ray Gallagher, Deputy Director, of Orange County Social Services Agency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FFFFFF"/>
                </a:solidFill>
              </a:rPr>
              <a:t>or </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rgbClr val="FFFFFF"/>
                </a:solidFill>
              </a:rPr>
              <a:t>Stephen Schrieber-Smith, </a:t>
            </a:r>
            <a:r>
              <a:rPr lang="en-US" sz="1200" baseline="0" dirty="0" err="1" smtClean="0">
                <a:solidFill>
                  <a:srgbClr val="FFFFFF"/>
                </a:solidFill>
              </a:rPr>
              <a:t>CalWORKs</a:t>
            </a:r>
            <a:r>
              <a:rPr lang="en-US" sz="1200" baseline="0" dirty="0" smtClean="0">
                <a:solidFill>
                  <a:srgbClr val="FFFFFF"/>
                </a:solidFill>
              </a:rPr>
              <a:t> East Region</a:t>
            </a:r>
            <a:endParaRPr lang="en-US" dirty="0" smtClean="0"/>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15</a:t>
            </a:fld>
            <a:endParaRPr lang="en-US"/>
          </a:p>
        </p:txBody>
      </p:sp>
    </p:spTree>
    <p:extLst>
      <p:ext uri="{BB962C8B-B14F-4D97-AF65-F5344CB8AC3E}">
        <p14:creationId xmlns:p14="http://schemas.microsoft.com/office/powerpoint/2010/main" xmlns="" val="4276841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9:25 – 9:35 </a:t>
            </a:r>
            <a:r>
              <a:rPr lang="en-US" baseline="0" dirty="0" smtClean="0"/>
              <a:t>(10 minutes—5 of 8 slides)</a:t>
            </a:r>
          </a:p>
          <a:p>
            <a:pPr marL="0" marR="0" indent="0" algn="l" defTabSz="457200" rtl="0" eaLnBrk="1" fontAlgn="auto" latinLnBrk="0" hangingPunct="1">
              <a:lnSpc>
                <a:spcPct val="100000"/>
              </a:lnSpc>
              <a:spcBef>
                <a:spcPts val="1300"/>
              </a:spcBef>
              <a:spcAft>
                <a:spcPts val="0"/>
              </a:spcAft>
              <a:buClrTx/>
              <a:buSzTx/>
              <a:buFontTx/>
              <a:buNone/>
              <a:tabLst/>
              <a:defRPr/>
            </a:pPr>
            <a:endParaRPr lang="en-US" sz="1200" baseline="0" dirty="0" smtClean="0">
              <a:solidFill>
                <a:srgbClr val="FFFFFF"/>
              </a:solidFill>
            </a:endParaRPr>
          </a:p>
          <a:p>
            <a:pPr marL="0" marR="0" indent="0" algn="l" defTabSz="457200" rtl="0" eaLnBrk="1" fontAlgn="auto" latinLnBrk="0" hangingPunct="1">
              <a:lnSpc>
                <a:spcPct val="100000"/>
              </a:lnSpc>
              <a:spcBef>
                <a:spcPts val="1300"/>
              </a:spcBef>
              <a:spcAft>
                <a:spcPts val="0"/>
              </a:spcAft>
              <a:buClrTx/>
              <a:buSzTx/>
              <a:buFontTx/>
              <a:buNone/>
              <a:tabLst/>
              <a:defRPr/>
            </a:pPr>
            <a:r>
              <a:rPr lang="en-US" sz="1200" baseline="0" dirty="0" smtClean="0">
                <a:solidFill>
                  <a:srgbClr val="FFFFFF"/>
                </a:solidFill>
              </a:rPr>
              <a:t>If there is additional information about the Family Support protocol, it would go here.</a:t>
            </a:r>
            <a:endParaRPr lang="en-US" sz="1200" dirty="0" smtClean="0">
              <a:solidFill>
                <a:srgbClr val="FFFFFF"/>
              </a:solidFill>
            </a:endParaRPr>
          </a:p>
        </p:txBody>
      </p:sp>
      <p:sp>
        <p:nvSpPr>
          <p:cNvPr id="4" name="Slide Number Placeholder 3"/>
          <p:cNvSpPr>
            <a:spLocks noGrp="1"/>
          </p:cNvSpPr>
          <p:nvPr>
            <p:ph type="sldNum" sz="quarter" idx="10"/>
          </p:nvPr>
        </p:nvSpPr>
        <p:spPr/>
        <p:txBody>
          <a:bodyPr/>
          <a:lstStyle/>
          <a:p>
            <a:fld id="{B41E9D1C-05AA-2546-8B2E-18A776E9216B}" type="slidenum">
              <a:rPr lang="en-US" smtClean="0"/>
              <a:pPr/>
              <a:t>16</a:t>
            </a:fld>
            <a:endParaRPr lang="en-US"/>
          </a:p>
        </p:txBody>
      </p:sp>
    </p:spTree>
    <p:extLst>
      <p:ext uri="{BB962C8B-B14F-4D97-AF65-F5344CB8AC3E}">
        <p14:creationId xmlns:p14="http://schemas.microsoft.com/office/powerpoint/2010/main" xmlns="" val="312986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9:25 – 9:35 </a:t>
            </a:r>
            <a:r>
              <a:rPr lang="en-US" baseline="0" dirty="0" smtClean="0"/>
              <a:t>(10 minutes—6 of 8 slides)</a:t>
            </a: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17</a:t>
            </a:fld>
            <a:endParaRPr lang="en-US"/>
          </a:p>
        </p:txBody>
      </p:sp>
    </p:spTree>
    <p:extLst>
      <p:ext uri="{BB962C8B-B14F-4D97-AF65-F5344CB8AC3E}">
        <p14:creationId xmlns:p14="http://schemas.microsoft.com/office/powerpoint/2010/main" xmlns="" val="2738853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9:25 – 9:35 </a:t>
            </a:r>
            <a:r>
              <a:rPr lang="en-US" baseline="0" dirty="0" smtClean="0"/>
              <a:t>(10 minutes—7 of 8 slides)</a:t>
            </a: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18</a:t>
            </a:fld>
            <a:endParaRPr lang="en-US"/>
          </a:p>
        </p:txBody>
      </p:sp>
    </p:spTree>
    <p:extLst>
      <p:ext uri="{BB962C8B-B14F-4D97-AF65-F5344CB8AC3E}">
        <p14:creationId xmlns:p14="http://schemas.microsoft.com/office/powerpoint/2010/main" xmlns="" val="3926196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9:25 – 9:35 </a:t>
            </a:r>
            <a:r>
              <a:rPr lang="en-US" baseline="0" dirty="0" smtClean="0"/>
              <a:t>(10 minutes—8 of 8 slides)</a:t>
            </a: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19</a:t>
            </a:fld>
            <a:endParaRPr lang="en-US"/>
          </a:p>
        </p:txBody>
      </p:sp>
    </p:spTree>
    <p:extLst>
      <p:ext uri="{BB962C8B-B14F-4D97-AF65-F5344CB8AC3E}">
        <p14:creationId xmlns:p14="http://schemas.microsoft.com/office/powerpoint/2010/main" xmlns="" val="307514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comments,</a:t>
            </a:r>
            <a:r>
              <a:rPr lang="en-US" baseline="0" dirty="0" smtClean="0"/>
              <a:t> Danna introduces LAH, the technical details of our webinar are in the capable hands of Cathy Murnighan</a:t>
            </a:r>
          </a:p>
          <a:p>
            <a:endParaRPr lang="en-US" baseline="0" dirty="0" smtClean="0"/>
          </a:p>
          <a:p>
            <a:r>
              <a:rPr lang="en-US" baseline="0" dirty="0" smtClean="0"/>
              <a:t>9:00 – 9:05 (2-3 minutes 1</a:t>
            </a:r>
            <a:r>
              <a:rPr lang="en-US" baseline="30000" dirty="0" smtClean="0"/>
              <a:t>st</a:t>
            </a:r>
            <a:r>
              <a:rPr lang="en-US" baseline="0" dirty="0" smtClean="0"/>
              <a:t> of 2 slides)</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2</a:t>
            </a:fld>
            <a:endParaRPr lang="en-US"/>
          </a:p>
        </p:txBody>
      </p:sp>
    </p:spTree>
    <p:extLst>
      <p:ext uri="{BB962C8B-B14F-4D97-AF65-F5344CB8AC3E}">
        <p14:creationId xmlns:p14="http://schemas.microsoft.com/office/powerpoint/2010/main" xmlns="" val="1030039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9:35 – 9:45</a:t>
            </a:r>
            <a:r>
              <a:rPr lang="en-US" baseline="0" dirty="0" smtClean="0"/>
              <a:t>  (10 minutes)</a:t>
            </a:r>
          </a:p>
          <a:p>
            <a:endParaRPr lang="en-US" baseline="0" dirty="0" smtClean="0"/>
          </a:p>
          <a:p>
            <a:r>
              <a:rPr lang="en-US" baseline="0" dirty="0" smtClean="0"/>
              <a:t>Open lines for Q &amp; A.</a:t>
            </a:r>
          </a:p>
          <a:p>
            <a:endParaRPr lang="en-US" baseline="0" dirty="0" smtClean="0"/>
          </a:p>
          <a:p>
            <a:r>
              <a:rPr lang="en-US" baseline="0" dirty="0" smtClean="0"/>
              <a:t>Prompt counties: SLO?</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20</a:t>
            </a:fld>
            <a:endParaRPr lang="en-US"/>
          </a:p>
        </p:txBody>
      </p:sp>
    </p:spTree>
    <p:extLst>
      <p:ext uri="{BB962C8B-B14F-4D97-AF65-F5344CB8AC3E}">
        <p14:creationId xmlns:p14="http://schemas.microsoft.com/office/powerpoint/2010/main" xmlns="" val="4256808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sz="2400" dirty="0" smtClean="0"/>
              <a:t>9:45 – 9:50</a:t>
            </a:r>
            <a:r>
              <a:rPr lang="en-US" sz="2400" baseline="0" dirty="0" smtClean="0"/>
              <a:t>  (5 minutes)</a:t>
            </a:r>
            <a:endParaRPr lang="en-US" sz="2400" dirty="0" smtClean="0"/>
          </a:p>
          <a:p>
            <a:pPr>
              <a:spcBef>
                <a:spcPts val="1300"/>
              </a:spcBef>
            </a:pPr>
            <a:endParaRPr lang="en-US" sz="2400" dirty="0" smtClean="0">
              <a:solidFill>
                <a:srgbClr val="FFFFFF"/>
              </a:solidFill>
            </a:endParaRPr>
          </a:p>
          <a:p>
            <a:pPr>
              <a:spcBef>
                <a:spcPts val="1300"/>
              </a:spcBef>
            </a:pPr>
            <a:r>
              <a:rPr lang="en-US" sz="2400" dirty="0" smtClean="0">
                <a:solidFill>
                  <a:srgbClr val="FFFFFF"/>
                </a:solidFill>
              </a:rPr>
              <a:t>More than any other topic, counties identified Maintaining Coordination When Cases Transfer as a challenging area. </a:t>
            </a:r>
          </a:p>
          <a:p>
            <a:pPr>
              <a:spcBef>
                <a:spcPts val="1300"/>
              </a:spcBef>
            </a:pPr>
            <a:endParaRPr lang="en-US" sz="2400" dirty="0" smtClean="0">
              <a:solidFill>
                <a:srgbClr val="FFFFFF"/>
              </a:solidFill>
            </a:endParaRPr>
          </a:p>
          <a:p>
            <a:pPr>
              <a:spcBef>
                <a:spcPts val="1300"/>
              </a:spcBef>
            </a:pPr>
            <a:r>
              <a:rPr lang="en-US" sz="2400" dirty="0" smtClean="0">
                <a:solidFill>
                  <a:srgbClr val="FFFFFF"/>
                </a:solidFill>
              </a:rPr>
              <a:t>Three main areas of focus:</a:t>
            </a:r>
          </a:p>
          <a:p>
            <a:pPr lvl="1">
              <a:spcBef>
                <a:spcPts val="1300"/>
              </a:spcBef>
            </a:pPr>
            <a:r>
              <a:rPr lang="en-US" sz="2000" dirty="0" smtClean="0"/>
              <a:t>- Continuity of information &amp; knowledge about the case</a:t>
            </a:r>
          </a:p>
          <a:p>
            <a:pPr lvl="1">
              <a:spcBef>
                <a:spcPts val="1300"/>
              </a:spcBef>
            </a:pPr>
            <a:r>
              <a:rPr lang="en-US" sz="2000" dirty="0" smtClean="0"/>
              <a:t>- Tracking and communicating worker assignment changes</a:t>
            </a:r>
          </a:p>
          <a:p>
            <a:pPr lvl="1">
              <a:spcBef>
                <a:spcPts val="1300"/>
              </a:spcBef>
            </a:pPr>
            <a:r>
              <a:rPr lang="en-US" sz="2000" dirty="0" smtClean="0"/>
              <a:t>- Centralizing documentation </a:t>
            </a:r>
            <a:endParaRPr lang="en-US" sz="2000" dirty="0" smtClean="0">
              <a:solidFill>
                <a:srgbClr val="FFFFFF"/>
              </a:solidFill>
            </a:endParaRPr>
          </a:p>
        </p:txBody>
      </p:sp>
      <p:sp>
        <p:nvSpPr>
          <p:cNvPr id="4" name="Slide Number Placeholder 3"/>
          <p:cNvSpPr>
            <a:spLocks noGrp="1"/>
          </p:cNvSpPr>
          <p:nvPr>
            <p:ph type="sldNum" sz="quarter" idx="10"/>
          </p:nvPr>
        </p:nvSpPr>
        <p:spPr/>
        <p:txBody>
          <a:bodyPr/>
          <a:lstStyle/>
          <a:p>
            <a:fld id="{B41E9D1C-05AA-2546-8B2E-18A776E9216B}" type="slidenum">
              <a:rPr lang="en-US" smtClean="0"/>
              <a:pPr/>
              <a:t>21</a:t>
            </a:fld>
            <a:endParaRPr lang="en-US"/>
          </a:p>
        </p:txBody>
      </p:sp>
    </p:spTree>
    <p:extLst>
      <p:ext uri="{BB962C8B-B14F-4D97-AF65-F5344CB8AC3E}">
        <p14:creationId xmlns:p14="http://schemas.microsoft.com/office/powerpoint/2010/main" xmlns="" val="3297886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9:50</a:t>
            </a:r>
            <a:r>
              <a:rPr lang="en-US" baseline="0" dirty="0" smtClean="0"/>
              <a:t> </a:t>
            </a:r>
            <a:r>
              <a:rPr lang="en-US" dirty="0" smtClean="0"/>
              <a:t> – 10:10 </a:t>
            </a:r>
            <a:r>
              <a:rPr lang="en-US" baseline="0" dirty="0" smtClean="0"/>
              <a:t>(20 minutes)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have a couple of counties who have agreed to share their experiences with maintaining coordination.  They will provide a brief description of the challenge, the solution and notable observations about how it’s working.</a:t>
            </a:r>
          </a:p>
          <a:p>
            <a:endParaRPr lang="en-US" dirty="0" smtClean="0"/>
          </a:p>
          <a:p>
            <a:r>
              <a:rPr lang="en-US" dirty="0" smtClean="0"/>
              <a:t>Let’s first hear from Los Angeles,</a:t>
            </a:r>
            <a:r>
              <a:rPr lang="en-US" baseline="0" dirty="0" smtClean="0"/>
              <a:t> who has used automation and centralization to help maintain coordination during that critical handoff from ER to ongoing Family Preservation Services for mutual clients.  We have Alma Vega from the </a:t>
            </a:r>
            <a:r>
              <a:rPr lang="en-US" baseline="0" dirty="0" err="1" smtClean="0"/>
              <a:t>Dept</a:t>
            </a:r>
            <a:r>
              <a:rPr lang="en-US" baseline="0" dirty="0" smtClean="0"/>
              <a:t> of Public Social Services to tell us more…</a:t>
            </a:r>
          </a:p>
          <a:p>
            <a:endParaRPr lang="en-US" baseline="0" dirty="0" smtClean="0"/>
          </a:p>
          <a:p>
            <a:r>
              <a:rPr lang="en-US" i="1" baseline="0" dirty="0" smtClean="0"/>
              <a:t>Wrap Up LA by 10am</a:t>
            </a:r>
          </a:p>
          <a:p>
            <a:endParaRPr lang="en-US" baseline="0" dirty="0" smtClean="0"/>
          </a:p>
          <a:p>
            <a:r>
              <a:rPr lang="en-US" baseline="0" dirty="0" smtClean="0"/>
              <a:t>Next, Tulare has learned a lot about maintaining coordination from their joint outreach to mutual clients during voluntary FM…now they would like to move this up earlier to the ER process and utilize the TDMs to strengthen coordination between workers. Let me turn it over to Karen Hansen, Linkages Coordinator from </a:t>
            </a:r>
            <a:r>
              <a:rPr lang="en-US" baseline="0" dirty="0" err="1" smtClean="0"/>
              <a:t>CalWORKs</a:t>
            </a:r>
            <a:r>
              <a:rPr lang="en-US" baseline="0" dirty="0" smtClean="0"/>
              <a:t> in Tulare County. </a:t>
            </a:r>
          </a:p>
          <a:p>
            <a:endParaRPr lang="en-US" baseline="0" dirty="0" smtClean="0"/>
          </a:p>
          <a:p>
            <a:r>
              <a:rPr lang="en-US" baseline="0" dirty="0" smtClean="0"/>
              <a:t>Are there any questions for either of these counties before we go on?</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10:10 – 10:20 (10 min)</a:t>
            </a:r>
          </a:p>
          <a:p>
            <a:endParaRPr lang="en-US" dirty="0" smtClean="0"/>
          </a:p>
          <a:p>
            <a:r>
              <a:rPr lang="en-US" dirty="0" smtClean="0"/>
              <a:t>We wanted to reserve a little time here toward the end to see if any</a:t>
            </a:r>
            <a:r>
              <a:rPr lang="en-US" baseline="0" dirty="0" smtClean="0"/>
              <a:t> other counties have different experiences to share about maintaining coordination…it can be about the 3 themes mentioned in the survey that we discussed earlier or other issues.  Just raise your “hand” and we’ll open up the </a:t>
            </a:r>
            <a:r>
              <a:rPr lang="en-US" baseline="0" dirty="0" err="1" smtClean="0"/>
              <a:t>mic</a:t>
            </a:r>
            <a:r>
              <a:rPr lang="en-US" baseline="0" dirty="0" smtClean="0"/>
              <a:t> to you.</a:t>
            </a:r>
          </a:p>
          <a:p>
            <a:endParaRPr lang="en-US" baseline="0" dirty="0" smtClean="0"/>
          </a:p>
          <a:p>
            <a:r>
              <a:rPr lang="en-US" i="1" baseline="0" dirty="0" smtClean="0"/>
              <a:t>[If no one comes forward and there’s still time, prompt for any other ER/</a:t>
            </a:r>
            <a:r>
              <a:rPr lang="en-US" i="1" baseline="0" dirty="0" err="1" smtClean="0"/>
              <a:t>CalWORKs</a:t>
            </a:r>
            <a:r>
              <a:rPr lang="en-US" i="1" baseline="0" dirty="0" smtClean="0"/>
              <a:t> experiences anyone would like to share.]</a:t>
            </a:r>
            <a:endParaRPr lang="en-US" i="1"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10:20 – 10:27 </a:t>
            </a:r>
            <a:r>
              <a:rPr lang="en-US" baseline="0" dirty="0" smtClean="0"/>
              <a:t>(7 minutes)</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24</a:t>
            </a:fld>
            <a:endParaRPr lang="en-US"/>
          </a:p>
        </p:txBody>
      </p:sp>
    </p:spTree>
    <p:extLst>
      <p:ext uri="{BB962C8B-B14F-4D97-AF65-F5344CB8AC3E}">
        <p14:creationId xmlns:p14="http://schemas.microsoft.com/office/powerpoint/2010/main" xmlns="" val="1529577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10:27 - 10:30  </a:t>
            </a:r>
            <a:r>
              <a:rPr lang="en-US" baseline="0" dirty="0" smtClean="0"/>
              <a:t>(3 minutes)</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25</a:t>
            </a:fld>
            <a:endParaRPr lang="en-US"/>
          </a:p>
        </p:txBody>
      </p:sp>
    </p:spTree>
    <p:extLst>
      <p:ext uri="{BB962C8B-B14F-4D97-AF65-F5344CB8AC3E}">
        <p14:creationId xmlns:p14="http://schemas.microsoft.com/office/powerpoint/2010/main" xmlns="" val="143388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9:00 – 9:05  </a:t>
            </a:r>
            <a:r>
              <a:rPr lang="en-US" baseline="0" dirty="0" smtClean="0"/>
              <a:t>(2-3 minutes 2</a:t>
            </a:r>
            <a:r>
              <a:rPr lang="en-US" baseline="30000" dirty="0" smtClean="0"/>
              <a:t>nd</a:t>
            </a:r>
            <a:r>
              <a:rPr lang="en-US" baseline="0" dirty="0" smtClean="0"/>
              <a:t> of 2 slides)</a:t>
            </a:r>
          </a:p>
          <a:p>
            <a:endParaRPr lang="en-US" baseline="0" dirty="0" smtClean="0"/>
          </a:p>
          <a:p>
            <a:r>
              <a:rPr lang="en-US" baseline="0" dirty="0" smtClean="0"/>
              <a:t>This agenda was built by all of your great responses to the January Survey Monkey…Specifically, people wanted to learn more about:</a:t>
            </a:r>
          </a:p>
          <a:p>
            <a:pPr marL="171450" indent="-171450">
              <a:buFont typeface="Arial" pitchFamily="34" charset="0"/>
              <a:buChar char="•"/>
            </a:pPr>
            <a:r>
              <a:rPr lang="en-US" baseline="0" dirty="0" smtClean="0"/>
              <a:t>The opportunities &amp; challenges for coordinating services at the point of intake</a:t>
            </a:r>
          </a:p>
          <a:p>
            <a:pPr marL="171450" indent="-171450">
              <a:buFont typeface="Arial" pitchFamily="34" charset="0"/>
              <a:buChar char="•"/>
            </a:pPr>
            <a:r>
              <a:rPr lang="en-US" baseline="0" dirty="0" smtClean="0"/>
              <a:t>How Linkages can work as a prevention strategy to strengthen families</a:t>
            </a:r>
          </a:p>
          <a:p>
            <a:pPr marL="171450" indent="-171450">
              <a:buFont typeface="Arial" pitchFamily="34" charset="0"/>
              <a:buChar char="•"/>
            </a:pPr>
            <a:r>
              <a:rPr lang="en-US" baseline="0" dirty="0" smtClean="0"/>
              <a:t>What are ways to tighten up maintaining coordination after the case moves forward from ER to ongoing services.</a:t>
            </a:r>
          </a:p>
          <a:p>
            <a:endParaRPr lang="en-US" baseline="0" dirty="0" smtClean="0"/>
          </a:p>
          <a:p>
            <a:r>
              <a:rPr lang="en-US" baseline="0" dirty="0" smtClean="0"/>
              <a:t>We’ll be referencing the Linkages Toolkit in all segments of the webinar.</a:t>
            </a:r>
          </a:p>
          <a:p>
            <a:endParaRPr lang="en-US" baseline="0" dirty="0" smtClean="0"/>
          </a:p>
          <a:p>
            <a:r>
              <a:rPr lang="en-US" baseline="0" dirty="0" smtClean="0"/>
              <a:t>We’ll be highlighting the experiences of some specific counties who are acting as Peer Advisors.</a:t>
            </a:r>
          </a:p>
          <a:p>
            <a:endParaRPr lang="en-US" baseline="0" dirty="0" smtClean="0"/>
          </a:p>
          <a:p>
            <a:r>
              <a:rPr lang="en-US" baseline="0" dirty="0" smtClean="0"/>
              <a:t>We’ll also have some open-ended time for your questions and sharing idea.</a:t>
            </a:r>
          </a:p>
          <a:p>
            <a:endParaRPr lang="en-US" baseline="0" dirty="0" smtClean="0"/>
          </a:p>
          <a:p>
            <a:r>
              <a:rPr lang="en-US" dirty="0" smtClean="0"/>
              <a:t>Finally, we want to consider if this is a topic for a clustered interest group or some</a:t>
            </a:r>
            <a:r>
              <a:rPr lang="en-US" baseline="0" dirty="0" smtClean="0"/>
              <a:t> other mechanism for peer learning.</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3</a:t>
            </a:fld>
            <a:endParaRPr lang="en-US"/>
          </a:p>
        </p:txBody>
      </p:sp>
    </p:spTree>
    <p:extLst>
      <p:ext uri="{BB962C8B-B14F-4D97-AF65-F5344CB8AC3E}">
        <p14:creationId xmlns:p14="http://schemas.microsoft.com/office/powerpoint/2010/main" xmlns="" val="69197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9:05 – 9:10 </a:t>
            </a:r>
            <a:r>
              <a:rPr lang="en-US" baseline="0" dirty="0" smtClean="0"/>
              <a:t>(5 minutes)</a:t>
            </a:r>
            <a:endParaRPr lang="en-US" sz="1200" dirty="0" smtClean="0">
              <a:solidFill>
                <a:srgbClr val="FFFFFF"/>
              </a:solidFill>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the ER/</a:t>
            </a:r>
            <a:r>
              <a:rPr lang="en-US" dirty="0" err="1" smtClean="0"/>
              <a:t>CalWORKs</a:t>
            </a:r>
            <a:r>
              <a:rPr lang="en-US" dirty="0" smtClean="0"/>
              <a:t> point-of-</a:t>
            </a:r>
            <a:r>
              <a:rPr lang="en-US" baseline="0" dirty="0" smtClean="0"/>
              <a:t>entry where families become known to either </a:t>
            </a:r>
            <a:r>
              <a:rPr lang="en-US" baseline="0" dirty="0" err="1" smtClean="0"/>
              <a:t>CalWORKs</a:t>
            </a:r>
            <a:r>
              <a:rPr lang="en-US" baseline="0" dirty="0" smtClean="0"/>
              <a:t> or Child Welfare Services.  This graphic depicts the</a:t>
            </a:r>
            <a:r>
              <a:rPr lang="en-US" sz="1200" dirty="0" smtClean="0">
                <a:solidFill>
                  <a:srgbClr val="FFFFFF"/>
                </a:solidFill>
              </a:rPr>
              <a:t> nature of opportunities and challenges for Linkages service</a:t>
            </a:r>
            <a:r>
              <a:rPr lang="en-US" sz="1200" baseline="0" dirty="0" smtClean="0">
                <a:solidFill>
                  <a:srgbClr val="FFFFFF"/>
                </a:solidFill>
              </a:rPr>
              <a:t> coordination </a:t>
            </a:r>
            <a:r>
              <a:rPr lang="en-US" sz="1200" dirty="0" smtClean="0">
                <a:solidFill>
                  <a:srgbClr val="FFFFFF"/>
                </a:solidFill>
              </a:rPr>
              <a:t>at the intersection of ER &amp; </a:t>
            </a:r>
            <a:r>
              <a:rPr lang="en-US" sz="1200" dirty="0" err="1" smtClean="0">
                <a:solidFill>
                  <a:srgbClr val="FFFFFF"/>
                </a:solidFill>
              </a:rPr>
              <a:t>CalWORKs</a:t>
            </a:r>
            <a:r>
              <a:rPr lang="en-US" sz="1200" dirty="0" smtClean="0">
                <a:solidFill>
                  <a:srgbClr val="FFFFFF"/>
                </a:solidFill>
              </a:rPr>
              <a:t>.  There are essentially</a:t>
            </a:r>
            <a:r>
              <a:rPr lang="en-US" sz="1200" baseline="0" dirty="0" smtClean="0">
                <a:solidFill>
                  <a:srgbClr val="FFFFFF"/>
                </a:solidFill>
              </a:rPr>
              <a:t> 3 ways through which families can access Linkages at the beginning of their involvement in one or both systems: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FFFFFF"/>
              </a:solidFill>
            </a:endParaRP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rgbClr val="FFFFFF"/>
                </a:solidFill>
              </a:rPr>
              <a:t>First, </a:t>
            </a:r>
            <a:r>
              <a:rPr lang="en-US" sz="1200" baseline="0" dirty="0" err="1" smtClean="0">
                <a:solidFill>
                  <a:srgbClr val="FFFFFF"/>
                </a:solidFill>
              </a:rPr>
              <a:t>CalWORKs</a:t>
            </a:r>
            <a:r>
              <a:rPr lang="en-US" sz="1200" baseline="0" dirty="0" smtClean="0">
                <a:solidFill>
                  <a:srgbClr val="FFFFFF"/>
                </a:solidFill>
              </a:rPr>
              <a:t> &amp; ER workers may work together at the point of crisis when mutual families are served through one-time coordination between ER &amp; </a:t>
            </a:r>
            <a:r>
              <a:rPr lang="en-US" sz="1200" baseline="0" dirty="0" err="1" smtClean="0">
                <a:solidFill>
                  <a:srgbClr val="FFFFFF"/>
                </a:solidFill>
              </a:rPr>
              <a:t>CalWORKs</a:t>
            </a:r>
            <a:r>
              <a:rPr lang="en-US" sz="1200" baseline="0" dirty="0" smtClean="0">
                <a:solidFill>
                  <a:srgbClr val="FFFFFF"/>
                </a:solidFill>
              </a:rPr>
              <a:t>  as part of creating a safety net during ER. Example, having a </a:t>
            </a:r>
            <a:r>
              <a:rPr lang="en-US" sz="1200" baseline="0" dirty="0" err="1" smtClean="0">
                <a:solidFill>
                  <a:srgbClr val="FFFFFF"/>
                </a:solidFill>
              </a:rPr>
              <a:t>CalWORKs</a:t>
            </a:r>
            <a:r>
              <a:rPr lang="en-US" sz="1200" baseline="0" dirty="0" smtClean="0">
                <a:solidFill>
                  <a:srgbClr val="FFFFFF"/>
                </a:solidFill>
              </a:rPr>
              <a:t> worker may participate in Safety Planning Meetings to find cash assistance, housing, employment or other resources. This coordination may end with the closure of the ER referral or it may be continued as the family is promoted to an ongoing child welfare case. (CLICK </a:t>
            </a:r>
            <a:r>
              <a:rPr lang="en-US" sz="1200" i="1" baseline="0" dirty="0" smtClean="0">
                <a:solidFill>
                  <a:srgbClr val="FFFFFF"/>
                </a:solidFill>
              </a:rPr>
              <a:t>for prevention pathways to appear</a:t>
            </a:r>
            <a:r>
              <a:rPr lang="en-US" sz="1200" baseline="0" dirty="0" smtClean="0">
                <a:solidFill>
                  <a:srgbClr val="FFFFFF"/>
                </a:solidFill>
              </a:rPr>
              <a:t>) </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rgbClr val="FFFFFF"/>
                </a:solidFill>
              </a:rPr>
              <a:t>Offer prevention strategies for poverty reduction when the family becomes known to ER first.</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rgbClr val="FFFFFF"/>
                </a:solidFill>
              </a:rPr>
              <a:t>Apply prevention strategies for family support when the family becomes known to </a:t>
            </a:r>
            <a:r>
              <a:rPr lang="en-US" sz="1200" baseline="0" dirty="0" err="1" smtClean="0">
                <a:solidFill>
                  <a:srgbClr val="FFFFFF"/>
                </a:solidFill>
              </a:rPr>
              <a:t>CalWORKs</a:t>
            </a:r>
            <a:r>
              <a:rPr lang="en-US" sz="1200" baseline="0" dirty="0" smtClean="0">
                <a:solidFill>
                  <a:srgbClr val="FFFFFF"/>
                </a:solidFill>
              </a:rPr>
              <a:t> first.</a:t>
            </a:r>
            <a:endParaRPr lang="en-US" sz="1200" dirty="0" smtClean="0">
              <a:solidFill>
                <a:srgbClr val="FFFFFF"/>
              </a:solidFill>
            </a:endParaRPr>
          </a:p>
          <a:p>
            <a:endParaRPr lang="en-US" dirty="0" smtClean="0"/>
          </a:p>
          <a:p>
            <a:r>
              <a:rPr lang="en-US" i="1" dirty="0" smtClean="0"/>
              <a:t>(CLICK for maintaining coordination pathway to appear)</a:t>
            </a:r>
          </a:p>
          <a:p>
            <a:pPr marL="0" indent="0">
              <a:buFont typeface="+mj-lt"/>
              <a:buNone/>
            </a:pPr>
            <a:r>
              <a:rPr lang="en-US" dirty="0" smtClean="0"/>
              <a:t>4.  Later</a:t>
            </a:r>
            <a:r>
              <a:rPr lang="en-US" baseline="0" dirty="0" smtClean="0"/>
              <a:t> in the webinar we’ll look at the challenge of continuing coordination beyond the “Point of Crisis” for mutual cases that transfer to ongoing services.  But first, let’s dive a little deeper into some Linkages prevention practices…</a:t>
            </a:r>
            <a:endParaRPr lang="en-US" dirty="0" smtClean="0"/>
          </a:p>
          <a:p>
            <a:pPr lvl="2"/>
            <a:endParaRPr lang="en-US" dirty="0" smtClean="0"/>
          </a:p>
        </p:txBody>
      </p:sp>
      <p:sp>
        <p:nvSpPr>
          <p:cNvPr id="4" name="Slide Number Placeholder 3"/>
          <p:cNvSpPr>
            <a:spLocks noGrp="1"/>
          </p:cNvSpPr>
          <p:nvPr>
            <p:ph type="sldNum" sz="quarter" idx="10"/>
          </p:nvPr>
        </p:nvSpPr>
        <p:spPr/>
        <p:txBody>
          <a:bodyPr/>
          <a:lstStyle/>
          <a:p>
            <a:fld id="{B41E9D1C-05AA-2546-8B2E-18A776E9216B}" type="slidenum">
              <a:rPr lang="en-US" smtClean="0"/>
              <a:pPr/>
              <a:t>4</a:t>
            </a:fld>
            <a:endParaRPr lang="en-US"/>
          </a:p>
        </p:txBody>
      </p:sp>
    </p:spTree>
    <p:extLst>
      <p:ext uri="{BB962C8B-B14F-4D97-AF65-F5344CB8AC3E}">
        <p14:creationId xmlns:p14="http://schemas.microsoft.com/office/powerpoint/2010/main" xmlns="" val="329788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9:10 – 9:15 </a:t>
            </a:r>
            <a:r>
              <a:rPr lang="en-US" baseline="0" dirty="0" smtClean="0"/>
              <a:t>(5 minutes; 1 of 3 slides)</a:t>
            </a:r>
            <a:endParaRPr lang="en-US" sz="900" dirty="0" smtClean="0">
              <a:solidFill>
                <a:srgbClr val="FFFFFF"/>
              </a:solidFill>
            </a:endParaRPr>
          </a:p>
          <a:p>
            <a:pPr>
              <a:spcBef>
                <a:spcPts val="1300"/>
              </a:spcBef>
            </a:pPr>
            <a:endParaRPr lang="en-US" sz="1400" dirty="0" smtClean="0">
              <a:solidFill>
                <a:srgbClr val="FFFFFF"/>
              </a:solidFill>
            </a:endParaRPr>
          </a:p>
          <a:p>
            <a:pPr marL="0" marR="0" indent="0" algn="l" defTabSz="457200" rtl="0" eaLnBrk="1" fontAlgn="auto" latinLnBrk="0" hangingPunct="1">
              <a:lnSpc>
                <a:spcPct val="100000"/>
              </a:lnSpc>
              <a:spcBef>
                <a:spcPts val="1300"/>
              </a:spcBef>
              <a:spcAft>
                <a:spcPts val="0"/>
              </a:spcAft>
              <a:buClrTx/>
              <a:buSzTx/>
              <a:buFont typeface="Arial" pitchFamily="34" charset="0"/>
              <a:buNone/>
              <a:tabLst/>
              <a:defRPr/>
            </a:pPr>
            <a:r>
              <a:rPr lang="en-US" sz="1400" dirty="0" smtClean="0">
                <a:solidFill>
                  <a:srgbClr val="FFFFFF"/>
                </a:solidFill>
              </a:rPr>
              <a:t>Families are served better when agencies use their knowledge of each other’s programs as a preventive tool, especially with child welfare’s brief</a:t>
            </a:r>
            <a:r>
              <a:rPr lang="en-US" sz="1400" baseline="0" dirty="0" smtClean="0">
                <a:solidFill>
                  <a:srgbClr val="FFFFFF"/>
                </a:solidFill>
              </a:rPr>
              <a:t> encounters with families where needs are evident, but risk is not sufficient to open an ongoing case</a:t>
            </a:r>
            <a:r>
              <a:rPr lang="en-US" sz="1400" dirty="0" smtClean="0">
                <a:solidFill>
                  <a:srgbClr val="FFFFFF"/>
                </a:solidFill>
              </a:rPr>
              <a:t>.</a:t>
            </a:r>
            <a:r>
              <a:rPr lang="en-US" sz="1400" baseline="0" dirty="0" smtClean="0">
                <a:solidFill>
                  <a:srgbClr val="FFFFFF"/>
                </a:solidFill>
              </a:rPr>
              <a:t> </a:t>
            </a:r>
            <a:r>
              <a:rPr lang="en-US" sz="1400" dirty="0" smtClean="0">
                <a:solidFill>
                  <a:srgbClr val="FFFFFF"/>
                </a:solidFill>
              </a:rPr>
              <a:t>Many counties said they were interested in using Linkages to help strengthen</a:t>
            </a:r>
            <a:r>
              <a:rPr lang="en-US" sz="1400" baseline="0" dirty="0" smtClean="0">
                <a:solidFill>
                  <a:srgbClr val="FFFFFF"/>
                </a:solidFill>
              </a:rPr>
              <a:t> families</a:t>
            </a:r>
            <a:r>
              <a:rPr lang="en-US" sz="1400" dirty="0" smtClean="0">
                <a:solidFill>
                  <a:srgbClr val="FFFFFF"/>
                </a:solidFill>
              </a:rPr>
              <a:t> in</a:t>
            </a:r>
            <a:r>
              <a:rPr lang="en-US" sz="1400" baseline="0" dirty="0" smtClean="0">
                <a:solidFill>
                  <a:srgbClr val="FFFFFF"/>
                </a:solidFill>
              </a:rPr>
              <a:t> these situations.  </a:t>
            </a:r>
            <a:endParaRPr lang="en-US" sz="1400" dirty="0" smtClean="0">
              <a:solidFill>
                <a:srgbClr val="FFFFFF"/>
              </a:solidFill>
            </a:endParaRPr>
          </a:p>
          <a:p>
            <a:pPr>
              <a:spcBef>
                <a:spcPts val="1300"/>
              </a:spcBef>
            </a:pPr>
            <a:endParaRPr lang="en-US" sz="1400" dirty="0" smtClean="0">
              <a:solidFill>
                <a:srgbClr val="FFFFFF"/>
              </a:solidFill>
            </a:endParaRPr>
          </a:p>
          <a:p>
            <a:pPr>
              <a:spcBef>
                <a:spcPts val="1300"/>
              </a:spcBef>
            </a:pPr>
            <a:r>
              <a:rPr lang="en-US" sz="1400" dirty="0" smtClean="0">
                <a:solidFill>
                  <a:srgbClr val="FFFFFF"/>
                </a:solidFill>
              </a:rPr>
              <a:t>There are several ways that Linkages</a:t>
            </a:r>
            <a:r>
              <a:rPr lang="en-US" sz="1400" baseline="0" dirty="0" smtClean="0">
                <a:solidFill>
                  <a:srgbClr val="FFFFFF"/>
                </a:solidFill>
              </a:rPr>
              <a:t> </a:t>
            </a:r>
            <a:r>
              <a:rPr lang="en-US" sz="1400" dirty="0" smtClean="0">
                <a:solidFill>
                  <a:srgbClr val="FFFFFF"/>
                </a:solidFill>
              </a:rPr>
              <a:t>counties are working together to</a:t>
            </a:r>
            <a:r>
              <a:rPr lang="en-US" sz="1400" baseline="0" dirty="0" smtClean="0">
                <a:solidFill>
                  <a:srgbClr val="FFFFFF"/>
                </a:solidFill>
              </a:rPr>
              <a:t> bring the economic support tools of </a:t>
            </a:r>
            <a:r>
              <a:rPr lang="en-US" sz="1400" baseline="0" dirty="0" err="1" smtClean="0">
                <a:solidFill>
                  <a:srgbClr val="FFFFFF"/>
                </a:solidFill>
              </a:rPr>
              <a:t>CalWORKs</a:t>
            </a:r>
            <a:r>
              <a:rPr lang="en-US" sz="1400" baseline="0" dirty="0" smtClean="0">
                <a:solidFill>
                  <a:srgbClr val="FFFFFF"/>
                </a:solidFill>
              </a:rPr>
              <a:t> to families referred to Child Welfare Services.  For example:</a:t>
            </a:r>
          </a:p>
          <a:p>
            <a:pPr marL="285750" indent="-285750">
              <a:spcBef>
                <a:spcPts val="1300"/>
              </a:spcBef>
              <a:buFont typeface="Arial" pitchFamily="34" charset="0"/>
              <a:buChar char="•"/>
            </a:pPr>
            <a:r>
              <a:rPr lang="en-US" sz="1400" baseline="0" dirty="0" smtClean="0">
                <a:solidFill>
                  <a:srgbClr val="FFFFFF"/>
                </a:solidFill>
              </a:rPr>
              <a:t>Los Angeles and San Luis Obispo each have developed brief assessment tools to screen for potential eligibility to </a:t>
            </a:r>
            <a:r>
              <a:rPr lang="en-US" sz="1400" baseline="0" dirty="0" err="1" smtClean="0">
                <a:solidFill>
                  <a:srgbClr val="FFFFFF"/>
                </a:solidFill>
              </a:rPr>
              <a:t>CalWORKs</a:t>
            </a:r>
            <a:r>
              <a:rPr lang="en-US" sz="1400" baseline="0" dirty="0" smtClean="0">
                <a:solidFill>
                  <a:srgbClr val="FFFFFF"/>
                </a:solidFill>
              </a:rPr>
              <a:t> programs when poverty appears to be a risk factor for families.  Los Angeles’ screening process can be found on the Toolkit…</a:t>
            </a:r>
          </a:p>
        </p:txBody>
      </p:sp>
      <p:sp>
        <p:nvSpPr>
          <p:cNvPr id="4" name="Slide Number Placeholder 3"/>
          <p:cNvSpPr>
            <a:spLocks noGrp="1"/>
          </p:cNvSpPr>
          <p:nvPr>
            <p:ph type="sldNum" sz="quarter" idx="10"/>
          </p:nvPr>
        </p:nvSpPr>
        <p:spPr/>
        <p:txBody>
          <a:bodyPr/>
          <a:lstStyle/>
          <a:p>
            <a:fld id="{B41E9D1C-05AA-2546-8B2E-18A776E9216B}" type="slidenum">
              <a:rPr lang="en-US" smtClean="0"/>
              <a:pPr/>
              <a:t>5</a:t>
            </a:fld>
            <a:endParaRPr lang="en-US"/>
          </a:p>
        </p:txBody>
      </p:sp>
    </p:spTree>
    <p:extLst>
      <p:ext uri="{BB962C8B-B14F-4D97-AF65-F5344CB8AC3E}">
        <p14:creationId xmlns:p14="http://schemas.microsoft.com/office/powerpoint/2010/main" xmlns="" val="329788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9:10 – 9:15 </a:t>
            </a:r>
            <a:r>
              <a:rPr lang="en-US" baseline="0" dirty="0" smtClean="0"/>
              <a:t>(5 minutes; 2 of 3 slides)</a:t>
            </a:r>
            <a:endParaRPr lang="en-US" sz="900" dirty="0" smtClean="0">
              <a:solidFill>
                <a:srgbClr val="FFFFFF"/>
              </a:solidFill>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On the Definitional</a:t>
            </a:r>
            <a:r>
              <a:rPr lang="en-US" sz="1200" baseline="0" dirty="0" smtClean="0">
                <a:solidFill>
                  <a:srgbClr val="FFFFFF"/>
                </a:solidFill>
              </a:rPr>
              <a:t> Toolkit, if you look at the About Linkages page, you’ll find a link (click) to some examples of “Screening for eligibility in </a:t>
            </a:r>
            <a:r>
              <a:rPr lang="en-US" sz="1200" baseline="0" dirty="0" err="1" smtClean="0">
                <a:solidFill>
                  <a:srgbClr val="FFFFFF"/>
                </a:solidFill>
              </a:rPr>
              <a:t>CalWORKs</a:t>
            </a:r>
            <a:r>
              <a:rPr lang="en-US" sz="1200" baseline="0" dirty="0" smtClean="0">
                <a:solidFill>
                  <a:srgbClr val="FFFFFF"/>
                </a:solidFill>
              </a:rPr>
              <a:t> programs”. If you click there, you’ll be led to a page with some information from Los Angeles about the Screening Tool they’ve developed.</a:t>
            </a:r>
            <a:endParaRPr lang="en-US"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6</a:t>
            </a:fld>
            <a:endParaRPr lang="en-US"/>
          </a:p>
        </p:txBody>
      </p:sp>
    </p:spTree>
    <p:extLst>
      <p:ext uri="{BB962C8B-B14F-4D97-AF65-F5344CB8AC3E}">
        <p14:creationId xmlns:p14="http://schemas.microsoft.com/office/powerpoint/2010/main" xmlns="" val="103042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9:10 – 9:15 </a:t>
            </a:r>
            <a:r>
              <a:rPr lang="en-US" baseline="0" dirty="0" smtClean="0"/>
              <a:t>(5 minutes; 3 of 3 slides)</a:t>
            </a:r>
            <a:endParaRPr lang="en-US" sz="900" dirty="0" smtClean="0">
              <a:solidFill>
                <a:srgbClr val="FFFFFF"/>
              </a:solidFill>
            </a:endParaRPr>
          </a:p>
          <a:p>
            <a:endParaRPr lang="en-US" dirty="0" smtClean="0"/>
          </a:p>
          <a:p>
            <a:r>
              <a:rPr lang="en-US" dirty="0" smtClean="0"/>
              <a:t>There’s a flow chart</a:t>
            </a:r>
            <a:r>
              <a:rPr lang="en-US" baseline="0" dirty="0" smtClean="0"/>
              <a:t> that lays out the roles and tasks for both CWS and </a:t>
            </a:r>
            <a:r>
              <a:rPr lang="en-US" baseline="0" dirty="0" err="1" smtClean="0"/>
              <a:t>CalWORKS</a:t>
            </a:r>
            <a:r>
              <a:rPr lang="en-US" baseline="0" dirty="0" smtClean="0"/>
              <a:t> workers. Ultimately, a family who is deemed potentiality eligible receives expedited processing of their intake application. Whether the family continues as a child welfare case or not, this strategy can prevent family instability situations from deteriorating while families work their way toward economic self-sufficiency.</a:t>
            </a:r>
            <a:endParaRPr lang="en-US" dirty="0"/>
          </a:p>
        </p:txBody>
      </p:sp>
      <p:sp>
        <p:nvSpPr>
          <p:cNvPr id="4" name="Slide Number Placeholder 3"/>
          <p:cNvSpPr>
            <a:spLocks noGrp="1"/>
          </p:cNvSpPr>
          <p:nvPr>
            <p:ph type="sldNum" sz="quarter" idx="10"/>
          </p:nvPr>
        </p:nvSpPr>
        <p:spPr/>
        <p:txBody>
          <a:bodyPr/>
          <a:lstStyle/>
          <a:p>
            <a:fld id="{B41E9D1C-05AA-2546-8B2E-18A776E9216B}" type="slidenum">
              <a:rPr lang="en-US" smtClean="0"/>
              <a:pPr/>
              <a:t>7</a:t>
            </a:fld>
            <a:endParaRPr lang="en-US"/>
          </a:p>
        </p:txBody>
      </p:sp>
    </p:spTree>
    <p:extLst>
      <p:ext uri="{BB962C8B-B14F-4D97-AF65-F5344CB8AC3E}">
        <p14:creationId xmlns:p14="http://schemas.microsoft.com/office/powerpoint/2010/main" xmlns="" val="306673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9:15 – 9:25 </a:t>
            </a:r>
            <a:r>
              <a:rPr lang="en-US" baseline="0" dirty="0" smtClean="0"/>
              <a:t>(10 minutes; 1 of 4 slides)</a:t>
            </a:r>
            <a:endParaRPr lang="en-US" sz="900" dirty="0" smtClean="0">
              <a:solidFill>
                <a:srgbClr val="FFFFFF"/>
              </a:solidFill>
            </a:endParaRPr>
          </a:p>
          <a:p>
            <a:pPr>
              <a:spcBef>
                <a:spcPts val="1300"/>
              </a:spcBef>
            </a:pPr>
            <a:endParaRPr lang="en-US" sz="1400" dirty="0" smtClean="0">
              <a:solidFill>
                <a:srgbClr val="FFFFFF"/>
              </a:solidFill>
            </a:endParaRPr>
          </a:p>
          <a:p>
            <a:pPr marL="0" marR="0" indent="0" algn="l" defTabSz="457200" rtl="0" eaLnBrk="1" fontAlgn="auto" latinLnBrk="0" hangingPunct="1">
              <a:lnSpc>
                <a:spcPct val="100000"/>
              </a:lnSpc>
              <a:spcBef>
                <a:spcPts val="1300"/>
              </a:spcBef>
              <a:spcAft>
                <a:spcPts val="0"/>
              </a:spcAft>
              <a:buClrTx/>
              <a:buSzTx/>
              <a:buFontTx/>
              <a:buNone/>
              <a:tabLst/>
              <a:defRPr/>
            </a:pPr>
            <a:r>
              <a:rPr lang="en-US" sz="1400" dirty="0" smtClean="0">
                <a:solidFill>
                  <a:srgbClr val="FFFFFF"/>
                </a:solidFill>
              </a:rPr>
              <a:t>Other</a:t>
            </a:r>
            <a:r>
              <a:rPr lang="en-US" sz="1400" baseline="0" dirty="0" smtClean="0">
                <a:solidFill>
                  <a:srgbClr val="FFFFFF"/>
                </a:solidFill>
              </a:rPr>
              <a:t> counties are looking at integrating Linkages into their Differential Response programs.  We have a representative from Orange County on the Webinar today to share how they are approaching this prevention strategy in their location.  Let me turn it over to Christine Smith from Orange County’s Child Welfare Services division to tell you more…</a:t>
            </a:r>
          </a:p>
          <a:p>
            <a:pPr>
              <a:spcBef>
                <a:spcPts val="1300"/>
              </a:spcBef>
            </a:pPr>
            <a:endParaRPr lang="en-US" dirty="0" smtClean="0">
              <a:sym typeface="Wingdings"/>
            </a:endParaRPr>
          </a:p>
        </p:txBody>
      </p:sp>
      <p:sp>
        <p:nvSpPr>
          <p:cNvPr id="4" name="Slide Number Placeholder 3"/>
          <p:cNvSpPr>
            <a:spLocks noGrp="1"/>
          </p:cNvSpPr>
          <p:nvPr>
            <p:ph type="sldNum" sz="quarter" idx="10"/>
          </p:nvPr>
        </p:nvSpPr>
        <p:spPr/>
        <p:txBody>
          <a:bodyPr/>
          <a:lstStyle/>
          <a:p>
            <a:fld id="{B41E9D1C-05AA-2546-8B2E-18A776E9216B}" type="slidenum">
              <a:rPr lang="en-US" smtClean="0"/>
              <a:pPr/>
              <a:t>8</a:t>
            </a:fld>
            <a:endParaRPr lang="en-US"/>
          </a:p>
        </p:txBody>
      </p:sp>
    </p:spTree>
    <p:extLst>
      <p:ext uri="{BB962C8B-B14F-4D97-AF65-F5344CB8AC3E}">
        <p14:creationId xmlns:p14="http://schemas.microsoft.com/office/powerpoint/2010/main" xmlns="" val="329788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1300"/>
              </a:spcBef>
              <a:spcAft>
                <a:spcPts val="0"/>
              </a:spcAft>
              <a:buClrTx/>
              <a:buSzTx/>
              <a:buFontTx/>
              <a:buNone/>
              <a:tabLst/>
              <a:defRPr/>
            </a:pPr>
            <a:r>
              <a:rPr lang="en-US" dirty="0" smtClean="0"/>
              <a:t>9:15 – 9:25 </a:t>
            </a:r>
            <a:r>
              <a:rPr lang="en-US" baseline="0" dirty="0" smtClean="0"/>
              <a:t>(10 minutes; 2 of 4 slides)</a:t>
            </a:r>
            <a:endParaRPr lang="en-US" sz="900" dirty="0" smtClean="0">
              <a:solidFill>
                <a:srgbClr val="FFFFFF"/>
              </a:solidFill>
            </a:endParaRPr>
          </a:p>
        </p:txBody>
      </p:sp>
      <p:sp>
        <p:nvSpPr>
          <p:cNvPr id="4" name="Slide Number Placeholder 3"/>
          <p:cNvSpPr>
            <a:spLocks noGrp="1"/>
          </p:cNvSpPr>
          <p:nvPr>
            <p:ph type="sldNum" sz="quarter" idx="10"/>
          </p:nvPr>
        </p:nvSpPr>
        <p:spPr/>
        <p:txBody>
          <a:bodyPr/>
          <a:lstStyle/>
          <a:p>
            <a:fld id="{B41E9D1C-05AA-2546-8B2E-18A776E9216B}" type="slidenum">
              <a:rPr lang="en-US" smtClean="0"/>
              <a:pPr/>
              <a:t>9</a:t>
            </a:fld>
            <a:endParaRPr lang="en-US"/>
          </a:p>
        </p:txBody>
      </p:sp>
    </p:spTree>
    <p:extLst>
      <p:ext uri="{BB962C8B-B14F-4D97-AF65-F5344CB8AC3E}">
        <p14:creationId xmlns:p14="http://schemas.microsoft.com/office/powerpoint/2010/main" xmlns="" val="312986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378396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16807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349595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19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xmlns="">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smtClean="0"/>
              <a:t>Click to edit Master title style</a:t>
            </a:r>
          </a:p>
        </p:txBody>
      </p:sp>
      <p:sp>
        <p:nvSpPr>
          <p:cNvPr id="819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smtClean="0"/>
              <a:t>Click to edit Master subtitle style</a:t>
            </a:r>
          </a:p>
        </p:txBody>
      </p:sp>
      <p:sp>
        <p:nvSpPr>
          <p:cNvPr id="8197" name="Rectangle 5"/>
          <p:cNvSpPr>
            <a:spLocks noGrp="1" noChangeArrowheads="1"/>
          </p:cNvSpPr>
          <p:nvPr>
            <p:ph type="dt" sz="half" idx="2"/>
          </p:nvPr>
        </p:nvSpPr>
        <p:spPr>
          <a:xfrm>
            <a:off x="685800" y="6248400"/>
            <a:ext cx="1905000" cy="457200"/>
          </a:xfrm>
        </p:spPr>
        <p:txBody>
          <a:bodyPr/>
          <a:lstStyle>
            <a:lvl1pPr>
              <a:defRPr/>
            </a:lvl1pPr>
          </a:lstStyle>
          <a:p>
            <a:endParaRPr lang="en-US">
              <a:solidFill>
                <a:srgbClr val="000000"/>
              </a:solidFill>
            </a:endParaRPr>
          </a:p>
        </p:txBody>
      </p:sp>
      <p:sp>
        <p:nvSpPr>
          <p:cNvPr id="8198" name="Rectangle 6"/>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000000"/>
              </a:solidFill>
            </a:endParaRPr>
          </a:p>
        </p:txBody>
      </p:sp>
      <p:sp>
        <p:nvSpPr>
          <p:cNvPr id="8199" name="Rectangle 7"/>
          <p:cNvSpPr>
            <a:spLocks noGrp="1" noChangeArrowheads="1"/>
          </p:cNvSpPr>
          <p:nvPr>
            <p:ph type="sldNum" sz="quarter" idx="4"/>
          </p:nvPr>
        </p:nvSpPr>
        <p:spPr>
          <a:xfrm>
            <a:off x="6553200" y="6248400"/>
            <a:ext cx="1905000" cy="457200"/>
          </a:xfrm>
        </p:spPr>
        <p:txBody>
          <a:bodyPr/>
          <a:lstStyle>
            <a:lvl1pPr>
              <a:defRPr/>
            </a:lvl1pPr>
          </a:lstStyle>
          <a:p>
            <a:fld id="{C9518581-35DF-40B6-87B1-E3F8D7219AFA}" type="slidenum">
              <a:rPr lang="en-US">
                <a:solidFill>
                  <a:srgbClr val="000000"/>
                </a:solidFill>
              </a:rPr>
              <a:pPr/>
              <a:t>‹#›</a:t>
            </a:fld>
            <a:endParaRPr lang="en-US">
              <a:solidFill>
                <a:srgbClr val="000000"/>
              </a:solidFill>
            </a:endParaRPr>
          </a:p>
        </p:txBody>
      </p:sp>
      <p:grpSp>
        <p:nvGrpSpPr>
          <p:cNvPr id="8200" name="Group 8"/>
          <p:cNvGrpSpPr>
            <a:grpSpLocks/>
          </p:cNvGrpSpPr>
          <p:nvPr/>
        </p:nvGrpSpPr>
        <p:grpSpPr bwMode="auto">
          <a:xfrm>
            <a:off x="195263" y="234950"/>
            <a:ext cx="3787775" cy="1778000"/>
            <a:chOff x="123" y="148"/>
            <a:chExt cx="2386" cy="1120"/>
          </a:xfrm>
        </p:grpSpPr>
        <p:sp>
          <p:nvSpPr>
            <p:cNvPr id="8201"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02"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03"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grpSp>
          <p:nvGrpSpPr>
            <p:cNvPr id="8204" name="Group 12"/>
            <p:cNvGrpSpPr>
              <a:grpSpLocks/>
            </p:cNvGrpSpPr>
            <p:nvPr userDrawn="1"/>
          </p:nvGrpSpPr>
          <p:grpSpPr bwMode="auto">
            <a:xfrm>
              <a:off x="123" y="148"/>
              <a:ext cx="2386" cy="1081"/>
              <a:chOff x="123" y="148"/>
              <a:chExt cx="2386" cy="1081"/>
            </a:xfrm>
          </p:grpSpPr>
          <p:sp>
            <p:nvSpPr>
              <p:cNvPr id="8205"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06"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07"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08"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09"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grpSp>
      </p:grpSp>
      <p:grpSp>
        <p:nvGrpSpPr>
          <p:cNvPr id="8210" name="Group 18"/>
          <p:cNvGrpSpPr>
            <a:grpSpLocks/>
          </p:cNvGrpSpPr>
          <p:nvPr/>
        </p:nvGrpSpPr>
        <p:grpSpPr bwMode="auto">
          <a:xfrm>
            <a:off x="7915275" y="4368800"/>
            <a:ext cx="742950" cy="1058863"/>
            <a:chOff x="4986" y="2752"/>
            <a:chExt cx="468" cy="667"/>
          </a:xfrm>
        </p:grpSpPr>
        <p:sp>
          <p:nvSpPr>
            <p:cNvPr id="8211"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12"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13"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grpSp>
          <p:nvGrpSpPr>
            <p:cNvPr id="8214" name="Group 22"/>
            <p:cNvGrpSpPr>
              <a:grpSpLocks/>
            </p:cNvGrpSpPr>
            <p:nvPr userDrawn="1"/>
          </p:nvGrpSpPr>
          <p:grpSpPr bwMode="auto">
            <a:xfrm>
              <a:off x="4986" y="2752"/>
              <a:ext cx="468" cy="667"/>
              <a:chOff x="4986" y="2752"/>
              <a:chExt cx="468" cy="667"/>
            </a:xfrm>
          </p:grpSpPr>
          <p:sp>
            <p:nvSpPr>
              <p:cNvPr id="8215"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16"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17"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18"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19"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grpSp>
      </p:grpSp>
      <p:sp>
        <p:nvSpPr>
          <p:cNvPr id="8220"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000000"/>
              </a:solidFill>
            </a:endParaRPr>
          </a:p>
        </p:txBody>
      </p:sp>
      <p:sp>
        <p:nvSpPr>
          <p:cNvPr id="8221"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xmlns="" val="342576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629B6-2D36-4D02-98B5-1EF0582C0A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024309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C66E2D-CC14-405F-A201-097373986E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778580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4A754C-D161-4824-BC21-2F017C8759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17871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77152A6-2711-411B-8167-09A5F97391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14763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ECB96D3-0AA5-4774-916E-D532CC840A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14573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9116786-88CB-4B9B-B824-4879A4EF74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04637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C83B98-19C5-42A2-9296-99C785A935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72891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6998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9555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646122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6CD53C-7AAC-4BC4-BBA1-AA1CCB1F36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860123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FD970FD-BC26-4DEA-A36E-FB43161717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157127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05B021-8720-408F-B057-1CD6CA20D9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20772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36248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182004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293061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80602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282593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426091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718DE6-AED4-E34C-88C4-882E43C5E695}" type="datetimeFigureOut">
              <a:rPr lang="en-US" smtClean="0"/>
              <a:pPr/>
              <a:t>12/19/2012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882993-C77A-9A41-A332-C3F36BBF2E12}" type="slidenum">
              <a:rPr lang="en-US" smtClean="0"/>
              <a:pPr/>
              <a:t>‹#›</a:t>
            </a:fld>
            <a:endParaRPr lang="en-US"/>
          </a:p>
        </p:txBody>
      </p:sp>
    </p:spTree>
    <p:extLst>
      <p:ext uri="{BB962C8B-B14F-4D97-AF65-F5344CB8AC3E}">
        <p14:creationId xmlns:p14="http://schemas.microsoft.com/office/powerpoint/2010/main" xmlns="" val="71789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8" descr="PPT Background.jpg"/>
          <p:cNvPicPr>
            <a:picLocks noChangeAspect="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27874"/>
            <a:ext cx="91567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Placeholder 1"/>
          <p:cNvSpPr>
            <a:spLocks noGrp="1"/>
          </p:cNvSpPr>
          <p:nvPr>
            <p:ph type="title"/>
          </p:nvPr>
        </p:nvSpPr>
        <p:spPr bwMode="auto">
          <a:xfrm>
            <a:off x="457200" y="1175808"/>
            <a:ext cx="8229600" cy="1233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2"/>
          <p:cNvSpPr>
            <a:spLocks noGrp="1"/>
          </p:cNvSpPr>
          <p:nvPr>
            <p:ph type="body" idx="1"/>
          </p:nvPr>
        </p:nvSpPr>
        <p:spPr bwMode="auto">
          <a:xfrm>
            <a:off x="457200" y="2422525"/>
            <a:ext cx="8229600" cy="373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fld id="{4199402A-9DCA-CA44-8457-553A0CD9805C}" type="datetime1">
              <a:rPr lang="en-US"/>
              <a:pPr/>
              <a:t>12/19/2012</a:t>
            </a:fld>
            <a:endParaRPr lang="en-US"/>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pPr>
              <a:defRPr/>
            </a:pPr>
            <a:endParaRPr lang="en-US"/>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fld id="{593C12E7-9578-9546-8F8B-CE95B4553974}" type="slidenum">
              <a:rPr lang="en-US"/>
              <a:pPr/>
              <a:t>‹#›</a:t>
            </a:fld>
            <a:endParaRPr lang="en-US"/>
          </a:p>
        </p:txBody>
      </p:sp>
      <p:pic>
        <p:nvPicPr>
          <p:cNvPr id="8" name="Picture 7"/>
          <p:cNvPicPr>
            <a:picLocks noChangeAspect="1"/>
          </p:cNvPicPr>
          <p:nvPr userDrawn="1"/>
        </p:nvPicPr>
        <p:blipFill>
          <a:blip r:embed="rId14"/>
          <a:stretch>
            <a:fillRect/>
          </a:stretch>
        </p:blipFill>
        <p:spPr>
          <a:xfrm>
            <a:off x="4970709" y="348636"/>
            <a:ext cx="769681" cy="651269"/>
          </a:xfrm>
          <a:prstGeom prst="rect">
            <a:avLst/>
          </a:prstGeom>
        </p:spPr>
      </p:pic>
    </p:spTree>
    <p:extLst>
      <p:ext uri="{BB962C8B-B14F-4D97-AF65-F5344CB8AC3E}">
        <p14:creationId xmlns:p14="http://schemas.microsoft.com/office/powerpoint/2010/main" xmlns="" val="2419540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rgbClr val="A1EFBC"/>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CD5B5"/>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71"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defTabSz="914400" fontAlgn="base">
              <a:spcBef>
                <a:spcPct val="0"/>
              </a:spcBef>
              <a:spcAft>
                <a:spcPct val="0"/>
              </a:spcAft>
            </a:pPr>
            <a:endParaRPr lang="en-US">
              <a:solidFill>
                <a:srgbClr val="000000"/>
              </a:solidFill>
            </a:endParaRPr>
          </a:p>
        </p:txBody>
      </p:sp>
      <p:sp>
        <p:nvSpPr>
          <p:cNvPr id="717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defTabSz="914400" fontAlgn="base">
              <a:spcBef>
                <a:spcPct val="0"/>
              </a:spcBef>
              <a:spcAft>
                <a:spcPct val="0"/>
              </a:spcAft>
            </a:pPr>
            <a:endParaRPr lang="en-US">
              <a:solidFill>
                <a:srgbClr val="000000"/>
              </a:solidFill>
            </a:endParaRPr>
          </a:p>
        </p:txBody>
      </p:sp>
      <p:sp>
        <p:nvSpPr>
          <p:cNvPr id="717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pPr>
            <a:fld id="{A520182A-A487-426B-9722-91362A03B121}" type="slidenum">
              <a:rPr lang="en-US">
                <a:solidFill>
                  <a:srgbClr val="000000"/>
                </a:solidFill>
              </a:rPr>
              <a:pPr defTabSz="914400" fontAlgn="base">
                <a:spcBef>
                  <a:spcPct val="0"/>
                </a:spcBef>
                <a:spcAft>
                  <a:spcPct val="0"/>
                </a:spcAft>
              </a:pPr>
              <a:t>‹#›</a:t>
            </a:fld>
            <a:endParaRPr lang="en-US">
              <a:solidFill>
                <a:srgbClr val="000000"/>
              </a:solidFill>
            </a:endParaRPr>
          </a:p>
        </p:txBody>
      </p:sp>
      <p:sp>
        <p:nvSpPr>
          <p:cNvPr id="7176"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77"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grpSp>
        <p:nvGrpSpPr>
          <p:cNvPr id="7178" name="Group 10"/>
          <p:cNvGrpSpPr>
            <a:grpSpLocks/>
          </p:cNvGrpSpPr>
          <p:nvPr/>
        </p:nvGrpSpPr>
        <p:grpSpPr bwMode="auto">
          <a:xfrm>
            <a:off x="7938" y="5540375"/>
            <a:ext cx="1784350" cy="1246188"/>
            <a:chOff x="5" y="3490"/>
            <a:chExt cx="1124" cy="785"/>
          </a:xfrm>
        </p:grpSpPr>
        <p:sp>
          <p:nvSpPr>
            <p:cNvPr id="7179"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80"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81"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82"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83"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84"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85"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86"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87"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grpSp>
          <p:nvGrpSpPr>
            <p:cNvPr id="7188" name="Group 20"/>
            <p:cNvGrpSpPr>
              <a:grpSpLocks/>
            </p:cNvGrpSpPr>
            <p:nvPr userDrawn="1"/>
          </p:nvGrpSpPr>
          <p:grpSpPr bwMode="auto">
            <a:xfrm>
              <a:off x="5" y="3490"/>
              <a:ext cx="1124" cy="780"/>
              <a:chOff x="5" y="3490"/>
              <a:chExt cx="1124" cy="780"/>
            </a:xfrm>
          </p:grpSpPr>
          <p:grpSp>
            <p:nvGrpSpPr>
              <p:cNvPr id="7189" name="Group 21"/>
              <p:cNvGrpSpPr>
                <a:grpSpLocks/>
              </p:cNvGrpSpPr>
              <p:nvPr userDrawn="1"/>
            </p:nvGrpSpPr>
            <p:grpSpPr bwMode="auto">
              <a:xfrm>
                <a:off x="499" y="3562"/>
                <a:ext cx="548" cy="708"/>
                <a:chOff x="499" y="3562"/>
                <a:chExt cx="548" cy="708"/>
              </a:xfrm>
            </p:grpSpPr>
            <p:sp>
              <p:nvSpPr>
                <p:cNvPr id="7190"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91"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92"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grpSp>
          <p:sp>
            <p:nvSpPr>
              <p:cNvPr id="7193"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94"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95"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grpSp>
            <p:nvGrpSpPr>
              <p:cNvPr id="7196" name="Group 28"/>
              <p:cNvGrpSpPr>
                <a:grpSpLocks/>
              </p:cNvGrpSpPr>
              <p:nvPr userDrawn="1"/>
            </p:nvGrpSpPr>
            <p:grpSpPr bwMode="auto">
              <a:xfrm>
                <a:off x="5" y="3490"/>
                <a:ext cx="1124" cy="678"/>
                <a:chOff x="5" y="3490"/>
                <a:chExt cx="1124" cy="678"/>
              </a:xfrm>
            </p:grpSpPr>
            <p:sp>
              <p:nvSpPr>
                <p:cNvPr id="7197"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98"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199"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00"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01"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02"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03"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04"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grpSp>
        </p:grpSp>
      </p:grpSp>
      <p:grpSp>
        <p:nvGrpSpPr>
          <p:cNvPr id="7205" name="Group 37"/>
          <p:cNvGrpSpPr>
            <a:grpSpLocks/>
          </p:cNvGrpSpPr>
          <p:nvPr/>
        </p:nvGrpSpPr>
        <p:grpSpPr bwMode="auto">
          <a:xfrm>
            <a:off x="8680450" y="2116138"/>
            <a:ext cx="385763" cy="4308475"/>
            <a:chOff x="5468" y="1333"/>
            <a:chExt cx="243" cy="2714"/>
          </a:xfrm>
        </p:grpSpPr>
        <p:sp>
          <p:nvSpPr>
            <p:cNvPr id="7206"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07"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grpSp>
      <p:grpSp>
        <p:nvGrpSpPr>
          <p:cNvPr id="7208" name="Group 40"/>
          <p:cNvGrpSpPr>
            <a:grpSpLocks/>
          </p:cNvGrpSpPr>
          <p:nvPr/>
        </p:nvGrpSpPr>
        <p:grpSpPr bwMode="auto">
          <a:xfrm>
            <a:off x="7318375" y="90488"/>
            <a:ext cx="2133600" cy="1911350"/>
            <a:chOff x="4610" y="57"/>
            <a:chExt cx="1344" cy="1204"/>
          </a:xfrm>
        </p:grpSpPr>
        <p:grpSp>
          <p:nvGrpSpPr>
            <p:cNvPr id="7209" name="Group 41"/>
            <p:cNvGrpSpPr>
              <a:grpSpLocks/>
            </p:cNvGrpSpPr>
            <p:nvPr userDrawn="1"/>
          </p:nvGrpSpPr>
          <p:grpSpPr bwMode="auto">
            <a:xfrm>
              <a:off x="4610" y="57"/>
              <a:ext cx="1344" cy="1204"/>
              <a:chOff x="4610" y="57"/>
              <a:chExt cx="1344" cy="1204"/>
            </a:xfrm>
          </p:grpSpPr>
          <p:sp>
            <p:nvSpPr>
              <p:cNvPr id="7210"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grpSp>
            <p:nvGrpSpPr>
              <p:cNvPr id="7211" name="Group 43"/>
              <p:cNvGrpSpPr>
                <a:grpSpLocks/>
              </p:cNvGrpSpPr>
              <p:nvPr userDrawn="1"/>
            </p:nvGrpSpPr>
            <p:grpSpPr bwMode="auto">
              <a:xfrm>
                <a:off x="4610" y="57"/>
                <a:ext cx="1344" cy="985"/>
                <a:chOff x="4610" y="57"/>
                <a:chExt cx="1344" cy="985"/>
              </a:xfrm>
            </p:grpSpPr>
            <p:sp>
              <p:nvSpPr>
                <p:cNvPr id="7212"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13"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14"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15"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16"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17"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18"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sp>
              <p:nvSpPr>
                <p:cNvPr id="7219"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000000"/>
                    </a:solidFill>
                  </a:endParaRPr>
                </a:p>
              </p:txBody>
            </p:sp>
          </p:grpSp>
        </p:grpSp>
        <p:sp>
          <p:nvSpPr>
            <p:cNvPr id="7220"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xmlns="" val="2613425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640"/>
            <a:ext cx="8229600" cy="1143000"/>
          </a:xfrm>
        </p:spPr>
        <p:txBody>
          <a:bodyPr>
            <a:normAutofit fontScale="90000"/>
          </a:bodyPr>
          <a:lstStyle/>
          <a:p>
            <a:r>
              <a:rPr lang="en-US" b="1" dirty="0" smtClean="0">
                <a:solidFill>
                  <a:srgbClr val="A1EFBC"/>
                </a:solidFill>
              </a:rPr>
              <a:t>Welcome to the</a:t>
            </a:r>
            <a:br>
              <a:rPr lang="en-US" b="1" dirty="0" smtClean="0">
                <a:solidFill>
                  <a:srgbClr val="A1EFBC"/>
                </a:solidFill>
              </a:rPr>
            </a:br>
            <a:r>
              <a:rPr lang="en-US" b="1" dirty="0" smtClean="0">
                <a:solidFill>
                  <a:srgbClr val="A1EFBC"/>
                </a:solidFill>
              </a:rPr>
              <a:t>ER/</a:t>
            </a:r>
            <a:r>
              <a:rPr lang="en-US" b="1" dirty="0" err="1" smtClean="0">
                <a:solidFill>
                  <a:srgbClr val="A1EFBC"/>
                </a:solidFill>
              </a:rPr>
              <a:t>CalWORKs</a:t>
            </a:r>
            <a:r>
              <a:rPr lang="en-US" b="1" smtClean="0">
                <a:solidFill>
                  <a:srgbClr val="A1EFBC"/>
                </a:solidFill>
              </a:rPr>
              <a:t> Webinar</a:t>
            </a:r>
            <a:r>
              <a:rPr lang="en-US" b="1" dirty="0" smtClean="0">
                <a:solidFill>
                  <a:srgbClr val="A1EFBC"/>
                </a:solidFill>
              </a:rPr>
              <a:t>!</a:t>
            </a:r>
            <a:endParaRPr lang="en-US" b="1" dirty="0">
              <a:solidFill>
                <a:srgbClr val="A1EFBC"/>
              </a:solidFill>
            </a:endParaRPr>
          </a:p>
        </p:txBody>
      </p:sp>
      <p:sp>
        <p:nvSpPr>
          <p:cNvPr id="3" name="Content Placeholder 2"/>
          <p:cNvSpPr>
            <a:spLocks noGrp="1"/>
          </p:cNvSpPr>
          <p:nvPr>
            <p:ph idx="1"/>
          </p:nvPr>
        </p:nvSpPr>
        <p:spPr>
          <a:xfrm>
            <a:off x="457200" y="2519976"/>
            <a:ext cx="8229600" cy="4525963"/>
          </a:xfrm>
        </p:spPr>
        <p:txBody>
          <a:bodyPr/>
          <a:lstStyle/>
          <a:p>
            <a:r>
              <a:rPr lang="en-US" sz="2800" dirty="0">
                <a:solidFill>
                  <a:schemeClr val="bg1"/>
                </a:solidFill>
              </a:rPr>
              <a:t>You should have a panel on the right of your screen that shows other attendees and has a box at the bottom to write questions. </a:t>
            </a:r>
            <a:r>
              <a:rPr lang="en-US" sz="2800" dirty="0" smtClean="0">
                <a:solidFill>
                  <a:schemeClr val="bg1"/>
                </a:solidFill>
              </a:rPr>
              <a:t>If </a:t>
            </a:r>
            <a:r>
              <a:rPr lang="en-US" sz="2800" dirty="0">
                <a:solidFill>
                  <a:schemeClr val="bg1"/>
                </a:solidFill>
              </a:rPr>
              <a:t>you can’t see the panel, you can click the orange arrow in the top right </a:t>
            </a:r>
            <a:r>
              <a:rPr lang="en-US" sz="2800" dirty="0" smtClean="0">
                <a:solidFill>
                  <a:schemeClr val="bg1"/>
                </a:solidFill>
              </a:rPr>
              <a:t>corner.</a:t>
            </a:r>
            <a:endParaRPr lang="en-US" sz="2800" dirty="0">
              <a:solidFill>
                <a:schemeClr val="bg1"/>
              </a:solidFill>
            </a:endParaRPr>
          </a:p>
          <a:p>
            <a:r>
              <a:rPr lang="en-US" sz="2800" dirty="0">
                <a:solidFill>
                  <a:schemeClr val="bg1"/>
                </a:solidFill>
              </a:rPr>
              <a:t>Please practice using the question box. </a:t>
            </a:r>
            <a:r>
              <a:rPr lang="en-US" sz="2800" b="1" i="1" dirty="0" smtClean="0">
                <a:solidFill>
                  <a:schemeClr val="accent2">
                    <a:lumMod val="40000"/>
                    <a:lumOff val="60000"/>
                  </a:schemeClr>
                </a:solidFill>
              </a:rPr>
              <a:t>If you could visit any country, where would you go?</a:t>
            </a:r>
            <a:r>
              <a:rPr lang="en-US" sz="2800" dirty="0">
                <a:solidFill>
                  <a:schemeClr val="bg1"/>
                </a:solidFill>
              </a:rPr>
              <a:t> </a:t>
            </a:r>
            <a:r>
              <a:rPr lang="en-US" sz="2800" dirty="0" smtClean="0">
                <a:solidFill>
                  <a:schemeClr val="bg1"/>
                </a:solidFill>
              </a:rPr>
              <a:t>You </a:t>
            </a:r>
            <a:r>
              <a:rPr lang="en-US" sz="2800" dirty="0">
                <a:solidFill>
                  <a:schemeClr val="bg1"/>
                </a:solidFill>
              </a:rPr>
              <a:t>can type your answer in the “question” </a:t>
            </a:r>
            <a:r>
              <a:rPr lang="en-US" sz="2800" dirty="0" smtClean="0">
                <a:solidFill>
                  <a:schemeClr val="bg1"/>
                </a:solidFill>
              </a:rPr>
              <a:t>box </a:t>
            </a:r>
            <a:r>
              <a:rPr lang="en-US" sz="2800" dirty="0">
                <a:solidFill>
                  <a:schemeClr val="bg1"/>
                </a:solidFill>
              </a:rPr>
              <a:t>and hit enter.    </a:t>
            </a:r>
            <a:endParaRPr lang="en-US" sz="2800" dirty="0" smtClean="0">
              <a:solidFill>
                <a:schemeClr val="bg1"/>
              </a:solidFill>
            </a:endParaRPr>
          </a:p>
        </p:txBody>
      </p:sp>
    </p:spTree>
    <p:extLst>
      <p:ext uri="{BB962C8B-B14F-4D97-AF65-F5344CB8AC3E}">
        <p14:creationId xmlns:p14="http://schemas.microsoft.com/office/powerpoint/2010/main" xmlns="" val="3938027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533400" y="381000"/>
            <a:ext cx="7270750" cy="83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pPr algn="ctr" defTabSz="914400" fontAlgn="base">
              <a:spcBef>
                <a:spcPct val="0"/>
              </a:spcBef>
              <a:spcAft>
                <a:spcPct val="0"/>
              </a:spcAft>
            </a:pPr>
            <a:r>
              <a:rPr lang="en-US" sz="4000">
                <a:solidFill>
                  <a:srgbClr val="000000"/>
                </a:solidFill>
              </a:rPr>
              <a:t>Differential Response Path 2</a:t>
            </a:r>
          </a:p>
        </p:txBody>
      </p:sp>
      <p:sp>
        <p:nvSpPr>
          <p:cNvPr id="2053" name="Rectangle 5"/>
          <p:cNvSpPr>
            <a:spLocks noChangeArrowheads="1"/>
          </p:cNvSpPr>
          <p:nvPr/>
        </p:nvSpPr>
        <p:spPr bwMode="auto">
          <a:xfrm>
            <a:off x="609600" y="1447800"/>
            <a:ext cx="7718425" cy="510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defTabSz="914400" fontAlgn="base">
              <a:lnSpc>
                <a:spcPct val="80000"/>
              </a:lnSpc>
              <a:spcBef>
                <a:spcPct val="20000"/>
              </a:spcBef>
              <a:spcAft>
                <a:spcPct val="0"/>
              </a:spcAft>
              <a:buClr>
                <a:srgbClr val="000000"/>
              </a:buClr>
              <a:buFont typeface="Wingdings" pitchFamily="2" charset="2"/>
              <a:buBlip>
                <a:blip r:embed="rId3"/>
              </a:buBlip>
            </a:pPr>
            <a:r>
              <a:rPr lang="en-US" sz="2000" dirty="0" smtClean="0">
                <a:solidFill>
                  <a:srgbClr val="000000"/>
                </a:solidFill>
                <a:latin typeface="Arial" charset="0"/>
              </a:rPr>
              <a:t>The </a:t>
            </a:r>
            <a:r>
              <a:rPr lang="en-US" sz="2000" dirty="0">
                <a:solidFill>
                  <a:srgbClr val="000000"/>
                </a:solidFill>
                <a:latin typeface="Arial" charset="0"/>
              </a:rPr>
              <a:t>DR Units have full time SSWs that investigate child abuse reports and partner with other agencies ( Cal WORKS and FRC’s) to provide services.</a:t>
            </a:r>
          </a:p>
          <a:p>
            <a:pPr marL="342900" indent="-342900" defTabSz="914400" fontAlgn="base">
              <a:lnSpc>
                <a:spcPct val="80000"/>
              </a:lnSpc>
              <a:spcBef>
                <a:spcPct val="20000"/>
              </a:spcBef>
              <a:spcAft>
                <a:spcPct val="0"/>
              </a:spcAft>
              <a:buClr>
                <a:srgbClr val="000000"/>
              </a:buClr>
              <a:buFont typeface="Wingdings" pitchFamily="2" charset="2"/>
              <a:buNone/>
            </a:pPr>
            <a:endParaRPr lang="en-US" sz="2000" dirty="0">
              <a:solidFill>
                <a:srgbClr val="000000"/>
              </a:solidFill>
              <a:latin typeface="Arial" charset="0"/>
            </a:endParaRPr>
          </a:p>
          <a:p>
            <a:pPr marL="342900" indent="-342900" defTabSz="914400" fontAlgn="base">
              <a:lnSpc>
                <a:spcPct val="80000"/>
              </a:lnSpc>
              <a:spcBef>
                <a:spcPct val="20000"/>
              </a:spcBef>
              <a:spcAft>
                <a:spcPct val="0"/>
              </a:spcAft>
              <a:buClr>
                <a:srgbClr val="000000"/>
              </a:buClr>
              <a:buFont typeface="Wingdings" pitchFamily="2" charset="2"/>
              <a:buBlip>
                <a:blip r:embed="rId3"/>
              </a:buBlip>
            </a:pPr>
            <a:r>
              <a:rPr lang="en-US" sz="2000" dirty="0" smtClean="0">
                <a:solidFill>
                  <a:srgbClr val="000000"/>
                </a:solidFill>
                <a:latin typeface="Arial" charset="0"/>
              </a:rPr>
              <a:t>Orange County’s DR  </a:t>
            </a:r>
            <a:r>
              <a:rPr lang="en-US" sz="2000" dirty="0">
                <a:solidFill>
                  <a:srgbClr val="000000"/>
                </a:solidFill>
                <a:latin typeface="Arial" charset="0"/>
              </a:rPr>
              <a:t>Model incorporates CFS workers </a:t>
            </a:r>
            <a:r>
              <a:rPr lang="en-US" sz="2000" dirty="0" smtClean="0">
                <a:solidFill>
                  <a:srgbClr val="000000"/>
                </a:solidFill>
                <a:latin typeface="Arial" charset="0"/>
              </a:rPr>
              <a:t>co-located </a:t>
            </a:r>
            <a:r>
              <a:rPr lang="en-US" sz="2000" dirty="0">
                <a:solidFill>
                  <a:srgbClr val="000000"/>
                </a:solidFill>
                <a:latin typeface="Arial" charset="0"/>
              </a:rPr>
              <a:t>with </a:t>
            </a:r>
            <a:r>
              <a:rPr lang="en-US" sz="2000" dirty="0" err="1" smtClean="0">
                <a:solidFill>
                  <a:srgbClr val="000000"/>
                </a:solidFill>
                <a:latin typeface="Arial" charset="0"/>
              </a:rPr>
              <a:t>CalWORKS</a:t>
            </a:r>
            <a:r>
              <a:rPr lang="en-US" sz="2000" dirty="0" smtClean="0">
                <a:solidFill>
                  <a:srgbClr val="000000"/>
                </a:solidFill>
                <a:latin typeface="Arial" charset="0"/>
              </a:rPr>
              <a:t> </a:t>
            </a:r>
            <a:r>
              <a:rPr lang="en-US" sz="2000" dirty="0">
                <a:solidFill>
                  <a:srgbClr val="000000"/>
                </a:solidFill>
                <a:latin typeface="Arial" charset="0"/>
              </a:rPr>
              <a:t>staff in each region of the county to better collaborate and consult on mutual client cases.   (DR SSW’s partner and do joint home visit with </a:t>
            </a:r>
            <a:r>
              <a:rPr lang="en-US" sz="2000" dirty="0" err="1">
                <a:solidFill>
                  <a:srgbClr val="000000"/>
                </a:solidFill>
                <a:latin typeface="Arial" charset="0"/>
              </a:rPr>
              <a:t>CalWORKS</a:t>
            </a:r>
            <a:r>
              <a:rPr lang="en-US" sz="2000" dirty="0">
                <a:solidFill>
                  <a:srgbClr val="000000"/>
                </a:solidFill>
                <a:latin typeface="Arial" charset="0"/>
              </a:rPr>
              <a:t> and FRC staff).</a:t>
            </a:r>
          </a:p>
          <a:p>
            <a:pPr marL="342900" indent="-342900" defTabSz="914400" fontAlgn="base">
              <a:lnSpc>
                <a:spcPct val="80000"/>
              </a:lnSpc>
              <a:spcBef>
                <a:spcPct val="20000"/>
              </a:spcBef>
              <a:spcAft>
                <a:spcPct val="0"/>
              </a:spcAft>
              <a:buClr>
                <a:srgbClr val="000000"/>
              </a:buClr>
              <a:buFont typeface="Wingdings" pitchFamily="2" charset="2"/>
              <a:buNone/>
            </a:pPr>
            <a:endParaRPr lang="en-US" sz="2000" dirty="0">
              <a:solidFill>
                <a:srgbClr val="000000"/>
              </a:solidFill>
              <a:latin typeface="Arial" charset="0"/>
            </a:endParaRPr>
          </a:p>
          <a:p>
            <a:pPr marL="342900" indent="-342900" defTabSz="914400" fontAlgn="base">
              <a:lnSpc>
                <a:spcPct val="80000"/>
              </a:lnSpc>
              <a:spcBef>
                <a:spcPct val="20000"/>
              </a:spcBef>
              <a:spcAft>
                <a:spcPct val="0"/>
              </a:spcAft>
              <a:buClr>
                <a:srgbClr val="000000"/>
              </a:buClr>
              <a:buFont typeface="Wingdings" pitchFamily="2" charset="2"/>
              <a:buBlip>
                <a:blip r:embed="rId3"/>
              </a:buBlip>
            </a:pPr>
            <a:r>
              <a:rPr lang="en-US" sz="2000" dirty="0">
                <a:solidFill>
                  <a:srgbClr val="000000"/>
                </a:solidFill>
                <a:latin typeface="Arial" charset="0"/>
              </a:rPr>
              <a:t>All DR clients are assessed for eligibility to </a:t>
            </a:r>
            <a:r>
              <a:rPr lang="en-US" sz="2000" dirty="0" err="1">
                <a:solidFill>
                  <a:srgbClr val="000000"/>
                </a:solidFill>
                <a:latin typeface="Arial" charset="0"/>
              </a:rPr>
              <a:t>CalWORKs</a:t>
            </a:r>
            <a:r>
              <a:rPr lang="en-US" sz="2000" dirty="0">
                <a:solidFill>
                  <a:srgbClr val="000000"/>
                </a:solidFill>
                <a:latin typeface="Arial" charset="0"/>
              </a:rPr>
              <a:t>.</a:t>
            </a:r>
          </a:p>
          <a:p>
            <a:pPr marL="342900" indent="-342900" defTabSz="914400" fontAlgn="base">
              <a:lnSpc>
                <a:spcPct val="80000"/>
              </a:lnSpc>
              <a:spcBef>
                <a:spcPct val="20000"/>
              </a:spcBef>
              <a:spcAft>
                <a:spcPct val="0"/>
              </a:spcAft>
              <a:buClr>
                <a:srgbClr val="000000"/>
              </a:buClr>
              <a:buFont typeface="Wingdings" pitchFamily="2" charset="2"/>
              <a:buBlip>
                <a:blip r:embed="rId3"/>
              </a:buBlip>
            </a:pPr>
            <a:endParaRPr lang="en-US" sz="2000" dirty="0">
              <a:solidFill>
                <a:srgbClr val="000000"/>
              </a:solidFill>
              <a:latin typeface="Arial" charset="0"/>
            </a:endParaRPr>
          </a:p>
          <a:p>
            <a:pPr marL="342900" indent="-342900" defTabSz="914400" fontAlgn="base">
              <a:lnSpc>
                <a:spcPct val="80000"/>
              </a:lnSpc>
              <a:spcBef>
                <a:spcPct val="20000"/>
              </a:spcBef>
              <a:spcAft>
                <a:spcPct val="0"/>
              </a:spcAft>
              <a:buClr>
                <a:srgbClr val="000000"/>
              </a:buClr>
              <a:buFont typeface="Wingdings" pitchFamily="2" charset="2"/>
              <a:buBlip>
                <a:blip r:embed="rId3"/>
              </a:buBlip>
            </a:pPr>
            <a:r>
              <a:rPr lang="en-US" sz="2000" dirty="0">
                <a:solidFill>
                  <a:srgbClr val="000000"/>
                </a:solidFill>
                <a:latin typeface="Arial" charset="0"/>
              </a:rPr>
              <a:t>DR SSW collaborate with </a:t>
            </a:r>
            <a:r>
              <a:rPr lang="en-US" sz="2000" dirty="0" err="1" smtClean="0">
                <a:solidFill>
                  <a:srgbClr val="000000"/>
                </a:solidFill>
                <a:latin typeface="Arial" charset="0"/>
              </a:rPr>
              <a:t>CalWORKS</a:t>
            </a:r>
            <a:r>
              <a:rPr lang="en-US" sz="2000" dirty="0" smtClean="0">
                <a:solidFill>
                  <a:srgbClr val="000000"/>
                </a:solidFill>
                <a:latin typeface="Arial" charset="0"/>
              </a:rPr>
              <a:t> </a:t>
            </a:r>
            <a:r>
              <a:rPr lang="en-US" sz="2000" dirty="0">
                <a:solidFill>
                  <a:srgbClr val="000000"/>
                </a:solidFill>
                <a:latin typeface="Arial" charset="0"/>
              </a:rPr>
              <a:t>case workers to ensure services are provided.  DR SSW’s also participate in  meetings related to services for the families</a:t>
            </a:r>
          </a:p>
          <a:p>
            <a:pPr marL="342900" indent="-342900" defTabSz="914400" fontAlgn="base">
              <a:lnSpc>
                <a:spcPct val="80000"/>
              </a:lnSpc>
              <a:spcBef>
                <a:spcPct val="20000"/>
              </a:spcBef>
              <a:spcAft>
                <a:spcPct val="0"/>
              </a:spcAft>
              <a:buClr>
                <a:srgbClr val="000000"/>
              </a:buClr>
              <a:buFont typeface="Wingdings" pitchFamily="2" charset="2"/>
              <a:buBlip>
                <a:blip r:embed="rId3"/>
              </a:buBlip>
            </a:pPr>
            <a:endParaRPr lang="en-US" sz="2000" dirty="0">
              <a:solidFill>
                <a:srgbClr val="000000"/>
              </a:solidFill>
              <a:latin typeface="Arial" charset="0"/>
            </a:endParaRPr>
          </a:p>
          <a:p>
            <a:pPr marL="1600200" lvl="3" indent="-228600" defTabSz="914400" fontAlgn="base">
              <a:lnSpc>
                <a:spcPct val="80000"/>
              </a:lnSpc>
              <a:spcBef>
                <a:spcPct val="20000"/>
              </a:spcBef>
              <a:spcAft>
                <a:spcPct val="0"/>
              </a:spcAft>
              <a:buClr>
                <a:srgbClr val="000000"/>
              </a:buClr>
              <a:buFont typeface="Wingdings" pitchFamily="2" charset="2"/>
              <a:buBlip>
                <a:blip r:embed="rId3"/>
              </a:buBlip>
            </a:pPr>
            <a:r>
              <a:rPr lang="en-US" sz="2000" dirty="0">
                <a:solidFill>
                  <a:srgbClr val="000000"/>
                </a:solidFill>
                <a:latin typeface="Arial" charset="0"/>
              </a:rPr>
              <a:t>DR families </a:t>
            </a:r>
            <a:r>
              <a:rPr lang="en-US" sz="2000" dirty="0" smtClean="0">
                <a:solidFill>
                  <a:srgbClr val="000000"/>
                </a:solidFill>
                <a:latin typeface="Arial" charset="0"/>
              </a:rPr>
              <a:t>tend </a:t>
            </a:r>
            <a:r>
              <a:rPr lang="en-US" sz="2000" dirty="0">
                <a:solidFill>
                  <a:srgbClr val="000000"/>
                </a:solidFill>
                <a:latin typeface="Arial" charset="0"/>
              </a:rPr>
              <a:t>to score at the Moderate Risk level using </a:t>
            </a:r>
            <a:r>
              <a:rPr lang="en-US" sz="2000" dirty="0" smtClean="0">
                <a:solidFill>
                  <a:srgbClr val="000000"/>
                </a:solidFill>
                <a:latin typeface="Arial" charset="0"/>
              </a:rPr>
              <a:t>Structured Decision Making (SDM).</a:t>
            </a:r>
            <a:endParaRPr lang="en-US" sz="2000" dirty="0">
              <a:solidFill>
                <a:srgbClr val="000000"/>
              </a:solidFill>
              <a:latin typeface="Arial" charset="0"/>
            </a:endParaRPr>
          </a:p>
          <a:p>
            <a:pPr marL="342900" indent="-342900" defTabSz="914400" fontAlgn="base">
              <a:lnSpc>
                <a:spcPct val="80000"/>
              </a:lnSpc>
              <a:spcBef>
                <a:spcPct val="20000"/>
              </a:spcBef>
              <a:spcAft>
                <a:spcPct val="0"/>
              </a:spcAft>
              <a:buClr>
                <a:srgbClr val="000000"/>
              </a:buClr>
              <a:buFont typeface="Wingdings" pitchFamily="2" charset="2"/>
              <a:buNone/>
            </a:pPr>
            <a:endParaRPr lang="en-US" sz="1600" b="1" dirty="0">
              <a:solidFill>
                <a:srgbClr val="000000"/>
              </a:solidFill>
              <a:latin typeface="Arial" charset="0"/>
            </a:endParaRPr>
          </a:p>
          <a:p>
            <a:pPr marL="342900" indent="-342900" defTabSz="914400" fontAlgn="base">
              <a:lnSpc>
                <a:spcPct val="80000"/>
              </a:lnSpc>
              <a:spcBef>
                <a:spcPct val="20000"/>
              </a:spcBef>
              <a:spcAft>
                <a:spcPct val="0"/>
              </a:spcAft>
              <a:buClr>
                <a:srgbClr val="000000"/>
              </a:buClr>
              <a:buFont typeface="Wingdings" pitchFamily="2" charset="2"/>
              <a:buNone/>
            </a:pPr>
            <a:endParaRPr lang="en-US" sz="1600" b="1" dirty="0">
              <a:solidFill>
                <a:srgbClr val="000000"/>
              </a:solidFill>
              <a:latin typeface="Arial" charset="0"/>
            </a:endParaRPr>
          </a:p>
          <a:p>
            <a:pPr marL="342900" indent="-342900" defTabSz="914400" fontAlgn="base">
              <a:lnSpc>
                <a:spcPct val="80000"/>
              </a:lnSpc>
              <a:spcBef>
                <a:spcPct val="20000"/>
              </a:spcBef>
              <a:spcAft>
                <a:spcPct val="0"/>
              </a:spcAft>
              <a:buFontTx/>
              <a:buChar char="•"/>
            </a:pPr>
            <a:endParaRPr lang="en-US" b="1" dirty="0">
              <a:solidFill>
                <a:srgbClr val="000000"/>
              </a:solidFill>
            </a:endParaRPr>
          </a:p>
        </p:txBody>
      </p:sp>
    </p:spTree>
    <p:extLst>
      <p:ext uri="{BB962C8B-B14F-4D97-AF65-F5344CB8AC3E}">
        <p14:creationId xmlns:p14="http://schemas.microsoft.com/office/powerpoint/2010/main" xmlns="" val="3266100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6870700" cy="838200"/>
          </a:xfrm>
        </p:spPr>
        <p:txBody>
          <a:bodyPr/>
          <a:lstStyle/>
          <a:p>
            <a:r>
              <a:rPr lang="en-US" sz="4000"/>
              <a:t>Outcome Measurements</a:t>
            </a:r>
          </a:p>
        </p:txBody>
      </p:sp>
      <p:sp>
        <p:nvSpPr>
          <p:cNvPr id="5123" name="Rectangle 3"/>
          <p:cNvSpPr>
            <a:spLocks noGrp="1" noChangeArrowheads="1"/>
          </p:cNvSpPr>
          <p:nvPr>
            <p:ph type="body" idx="1"/>
          </p:nvPr>
        </p:nvSpPr>
        <p:spPr>
          <a:xfrm>
            <a:off x="685800" y="1219200"/>
            <a:ext cx="7696200" cy="5029200"/>
          </a:xfrm>
        </p:spPr>
        <p:txBody>
          <a:bodyPr/>
          <a:lstStyle/>
          <a:p>
            <a:pPr>
              <a:lnSpc>
                <a:spcPct val="80000"/>
              </a:lnSpc>
              <a:buFontTx/>
              <a:buBlip>
                <a:blip r:embed="rId3"/>
              </a:buBlip>
            </a:pPr>
            <a:r>
              <a:rPr lang="en-US" sz="2000" dirty="0">
                <a:latin typeface="Arial" charset="0"/>
              </a:rPr>
              <a:t>The DR Practice Model seeks to </a:t>
            </a:r>
            <a:r>
              <a:rPr lang="en-US" sz="2000" b="1" dirty="0">
                <a:latin typeface="Arial" charset="0"/>
              </a:rPr>
              <a:t>reduce recurrence of maltreatment</a:t>
            </a:r>
            <a:r>
              <a:rPr lang="en-US" sz="2000" dirty="0">
                <a:latin typeface="Arial" charset="0"/>
              </a:rPr>
              <a:t> by engaging clients early on in the investigative process and linking families directly to services in the communities in which they live.</a:t>
            </a:r>
          </a:p>
          <a:p>
            <a:pPr>
              <a:lnSpc>
                <a:spcPct val="80000"/>
              </a:lnSpc>
              <a:buFontTx/>
              <a:buBlip>
                <a:blip r:embed="rId3"/>
              </a:buBlip>
            </a:pPr>
            <a:endParaRPr lang="en-US" sz="2000" dirty="0">
              <a:latin typeface="Arial" charset="0"/>
            </a:endParaRPr>
          </a:p>
          <a:p>
            <a:pPr>
              <a:lnSpc>
                <a:spcPct val="80000"/>
              </a:lnSpc>
              <a:buClr>
                <a:schemeClr val="tx1"/>
              </a:buClr>
              <a:buFont typeface="Wingdings" pitchFamily="2" charset="2"/>
              <a:buBlip>
                <a:blip r:embed="rId3"/>
              </a:buBlip>
            </a:pPr>
            <a:r>
              <a:rPr lang="en-US" sz="2000" dirty="0">
                <a:latin typeface="Arial" charset="0"/>
              </a:rPr>
              <a:t>Recurrence of Maltreatment is measured by what percentage of families with a substantiated referral did not receive a subsequent substantiated referral within 6 months.</a:t>
            </a:r>
          </a:p>
          <a:p>
            <a:pPr>
              <a:lnSpc>
                <a:spcPct val="80000"/>
              </a:lnSpc>
              <a:buClr>
                <a:schemeClr val="tx1"/>
              </a:buClr>
              <a:buFont typeface="Wingdings" pitchFamily="2" charset="2"/>
              <a:buBlip>
                <a:blip r:embed="rId3"/>
              </a:buBlip>
            </a:pPr>
            <a:endParaRPr lang="en-US" sz="2000" dirty="0">
              <a:latin typeface="Arial" charset="0"/>
            </a:endParaRPr>
          </a:p>
          <a:p>
            <a:pPr>
              <a:lnSpc>
                <a:spcPct val="80000"/>
              </a:lnSpc>
              <a:buClr>
                <a:schemeClr val="tx1"/>
              </a:buClr>
              <a:buFont typeface="Wingdings" pitchFamily="2" charset="2"/>
              <a:buBlip>
                <a:blip r:embed="rId3"/>
              </a:buBlip>
            </a:pPr>
            <a:r>
              <a:rPr lang="en-US" sz="2000" dirty="0">
                <a:latin typeface="Arial" charset="0"/>
              </a:rPr>
              <a:t>The DR Teamed response is yielding a 70% client engagement rate.</a:t>
            </a:r>
          </a:p>
          <a:p>
            <a:pPr>
              <a:lnSpc>
                <a:spcPct val="80000"/>
              </a:lnSpc>
              <a:buClr>
                <a:schemeClr val="tx1"/>
              </a:buClr>
              <a:buFont typeface="Wingdings" pitchFamily="2" charset="2"/>
              <a:buBlip>
                <a:blip r:embed="rId3"/>
              </a:buBlip>
            </a:pPr>
            <a:endParaRPr lang="en-US" b="1" dirty="0">
              <a:latin typeface="Arial" charset="0"/>
            </a:endParaRPr>
          </a:p>
          <a:p>
            <a:pPr>
              <a:lnSpc>
                <a:spcPct val="80000"/>
              </a:lnSpc>
              <a:buClr>
                <a:schemeClr val="tx1"/>
              </a:buClr>
              <a:buFont typeface="Wingdings" pitchFamily="2" charset="2"/>
              <a:buBlip>
                <a:blip r:embed="rId3"/>
              </a:buBlip>
            </a:pPr>
            <a:r>
              <a:rPr lang="en-US" sz="2000" dirty="0">
                <a:latin typeface="Arial" charset="0"/>
              </a:rPr>
              <a:t>In 2011 DR has worked 2802 </a:t>
            </a:r>
            <a:r>
              <a:rPr lang="en-US" sz="2000" dirty="0" smtClean="0">
                <a:latin typeface="Arial" charset="0"/>
              </a:rPr>
              <a:t>referrals.</a:t>
            </a:r>
            <a:endParaRPr lang="en-US" sz="2000" dirty="0">
              <a:latin typeface="Arial" charset="0"/>
            </a:endParaRPr>
          </a:p>
          <a:p>
            <a:pPr>
              <a:lnSpc>
                <a:spcPct val="80000"/>
              </a:lnSpc>
              <a:buClr>
                <a:schemeClr val="tx1"/>
              </a:buClr>
              <a:buFont typeface="Wingdings" pitchFamily="2" charset="2"/>
              <a:buBlip>
                <a:blip r:embed="rId3"/>
              </a:buBlip>
            </a:pPr>
            <a:endParaRPr lang="en-US" sz="2000" dirty="0">
              <a:latin typeface="Arial" charset="0"/>
            </a:endParaRPr>
          </a:p>
          <a:p>
            <a:pPr lvl="3">
              <a:lnSpc>
                <a:spcPct val="80000"/>
              </a:lnSpc>
              <a:buClr>
                <a:schemeClr val="tx1"/>
              </a:buClr>
              <a:buFont typeface="Wingdings" pitchFamily="2" charset="2"/>
              <a:buBlip>
                <a:blip r:embed="rId3"/>
              </a:buBlip>
            </a:pPr>
            <a:r>
              <a:rPr lang="en-US" dirty="0">
                <a:latin typeface="Arial" charset="0"/>
              </a:rPr>
              <a:t>The DR team model data shows that families do return to community agencies for services.</a:t>
            </a:r>
          </a:p>
          <a:p>
            <a:pPr>
              <a:lnSpc>
                <a:spcPct val="80000"/>
              </a:lnSpc>
            </a:pPr>
            <a:endParaRPr lang="en-US" sz="2000" dirty="0"/>
          </a:p>
        </p:txBody>
      </p:sp>
    </p:spTree>
    <p:extLst>
      <p:ext uri="{BB962C8B-B14F-4D97-AF65-F5344CB8AC3E}">
        <p14:creationId xmlns:p14="http://schemas.microsoft.com/office/powerpoint/2010/main" xmlns="" val="92753525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624" y="245317"/>
            <a:ext cx="8514437" cy="6341497"/>
          </a:xfrm>
          <a:prstGeom prst="rect">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638937" y="738546"/>
            <a:ext cx="2297640" cy="2105948"/>
          </a:xfrm>
          <a:prstGeom prst="ellipse">
            <a:avLst/>
          </a:prstGeom>
          <a:solidFill>
            <a:srgbClr val="FF0000">
              <a:alpha val="7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974382" y="739483"/>
            <a:ext cx="2297640" cy="2105948"/>
          </a:xfrm>
          <a:prstGeom prst="ellipse">
            <a:avLst/>
          </a:prstGeom>
          <a:solidFill>
            <a:srgbClr val="FFFF00">
              <a:alpha val="50000"/>
            </a:srgbClr>
          </a:solidFill>
          <a:ln>
            <a:noFill/>
          </a:ln>
          <a:effectLst>
            <a:outerShdw blurRad="40000" dist="23000" dir="5400000" rotWithShape="0">
              <a:srgbClr val="FF66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916216" y="1526427"/>
            <a:ext cx="1707726" cy="430887"/>
          </a:xfrm>
          <a:prstGeom prst="rect">
            <a:avLst/>
          </a:prstGeom>
          <a:noFill/>
        </p:spPr>
        <p:txBody>
          <a:bodyPr wrap="square" rtlCol="0">
            <a:spAutoFit/>
          </a:bodyPr>
          <a:lstStyle/>
          <a:p>
            <a:r>
              <a:rPr lang="en-US" sz="2200" dirty="0" err="1" smtClean="0"/>
              <a:t>CalWORKs</a:t>
            </a:r>
            <a:endParaRPr lang="en-US" sz="2200" dirty="0"/>
          </a:p>
        </p:txBody>
      </p:sp>
      <p:sp>
        <p:nvSpPr>
          <p:cNvPr id="7" name="TextBox 6"/>
          <p:cNvSpPr txBox="1"/>
          <p:nvPr/>
        </p:nvSpPr>
        <p:spPr>
          <a:xfrm>
            <a:off x="2579067" y="1354976"/>
            <a:ext cx="1467471" cy="769441"/>
          </a:xfrm>
          <a:prstGeom prst="rect">
            <a:avLst/>
          </a:prstGeom>
          <a:noFill/>
        </p:spPr>
        <p:txBody>
          <a:bodyPr wrap="square" rtlCol="0">
            <a:spAutoFit/>
          </a:bodyPr>
          <a:lstStyle/>
          <a:p>
            <a:pPr algn="r"/>
            <a:r>
              <a:rPr lang="en-US" sz="2200" dirty="0" smtClean="0"/>
              <a:t>Emergency</a:t>
            </a:r>
            <a:br>
              <a:rPr lang="en-US" sz="2200" dirty="0" smtClean="0"/>
            </a:br>
            <a:r>
              <a:rPr lang="en-US" sz="2200" dirty="0" smtClean="0"/>
              <a:t>Response</a:t>
            </a:r>
            <a:endParaRPr lang="en-US" sz="2200" dirty="0"/>
          </a:p>
        </p:txBody>
      </p:sp>
      <p:grpSp>
        <p:nvGrpSpPr>
          <p:cNvPr id="38" name="Group 37"/>
          <p:cNvGrpSpPr/>
          <p:nvPr/>
        </p:nvGrpSpPr>
        <p:grpSpPr>
          <a:xfrm>
            <a:off x="6359687" y="1647232"/>
            <a:ext cx="1677044" cy="2774965"/>
            <a:chOff x="5869033" y="1733812"/>
            <a:chExt cx="1677044" cy="2774965"/>
          </a:xfrm>
        </p:grpSpPr>
        <p:grpSp>
          <p:nvGrpSpPr>
            <p:cNvPr id="18" name="Group 17"/>
            <p:cNvGrpSpPr/>
            <p:nvPr/>
          </p:nvGrpSpPr>
          <p:grpSpPr>
            <a:xfrm>
              <a:off x="5911124" y="2854353"/>
              <a:ext cx="1634953" cy="1654424"/>
              <a:chOff x="454434" y="2376781"/>
              <a:chExt cx="1634953" cy="1654424"/>
            </a:xfrm>
          </p:grpSpPr>
          <p:sp>
            <p:nvSpPr>
              <p:cNvPr id="19" name="Diamond 18"/>
              <p:cNvSpPr/>
              <p:nvPr/>
            </p:nvSpPr>
            <p:spPr>
              <a:xfrm>
                <a:off x="454434" y="2376781"/>
                <a:ext cx="1634952" cy="1654424"/>
              </a:xfrm>
              <a:prstGeom prst="diamond">
                <a:avLst/>
              </a:prstGeom>
              <a:solidFill>
                <a:srgbClr val="FFFF00">
                  <a:alpha val="64000"/>
                </a:srgb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TextBox 19"/>
              <p:cNvSpPr txBox="1"/>
              <p:nvPr/>
            </p:nvSpPr>
            <p:spPr>
              <a:xfrm>
                <a:off x="454435" y="2616841"/>
                <a:ext cx="1634952" cy="1077218"/>
              </a:xfrm>
              <a:prstGeom prst="rect">
                <a:avLst/>
              </a:prstGeom>
              <a:noFill/>
            </p:spPr>
            <p:txBody>
              <a:bodyPr wrap="square" rtlCol="0">
                <a:spAutoFit/>
              </a:bodyPr>
              <a:lstStyle/>
              <a:p>
                <a:pPr algn="ctr"/>
                <a:r>
                  <a:rPr lang="en-US" sz="1600" dirty="0" smtClean="0"/>
                  <a:t>Need </a:t>
                </a:r>
              </a:p>
              <a:p>
                <a:pPr algn="ctr"/>
                <a:r>
                  <a:rPr lang="en-US" sz="1600" dirty="0" smtClean="0"/>
                  <a:t>for family support</a:t>
                </a:r>
              </a:p>
              <a:p>
                <a:pPr algn="ctr"/>
                <a:r>
                  <a:rPr lang="en-US" sz="1600" dirty="0" smtClean="0"/>
                  <a:t>service?</a:t>
                </a:r>
                <a:endParaRPr lang="en-US" sz="1600" dirty="0"/>
              </a:p>
            </p:txBody>
          </p:sp>
        </p:grpSp>
        <p:sp>
          <p:nvSpPr>
            <p:cNvPr id="27" name="Bent Arrow 26"/>
            <p:cNvSpPr/>
            <p:nvPr/>
          </p:nvSpPr>
          <p:spPr>
            <a:xfrm rot="5400000">
              <a:off x="5942588" y="1660257"/>
              <a:ext cx="975761" cy="1122871"/>
            </a:xfrm>
            <a:prstGeom prst="ben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 name="TextBox 2"/>
          <p:cNvSpPr txBox="1"/>
          <p:nvPr/>
        </p:nvSpPr>
        <p:spPr>
          <a:xfrm>
            <a:off x="1558794" y="245317"/>
            <a:ext cx="5981475" cy="523220"/>
          </a:xfrm>
          <a:prstGeom prst="rect">
            <a:avLst/>
          </a:prstGeom>
          <a:noFill/>
        </p:spPr>
        <p:txBody>
          <a:bodyPr wrap="square" rtlCol="0">
            <a:spAutoFit/>
          </a:bodyPr>
          <a:lstStyle/>
          <a:p>
            <a:r>
              <a:rPr lang="en-US" sz="2800" b="1" dirty="0"/>
              <a:t>PREVENTION: </a:t>
            </a:r>
            <a:r>
              <a:rPr lang="en-US" sz="2800" b="1" dirty="0" err="1" smtClean="0"/>
              <a:t>CalWORKs</a:t>
            </a:r>
            <a:r>
              <a:rPr lang="en-US" sz="2800" b="1" dirty="0" smtClean="0"/>
              <a:t> Point </a:t>
            </a:r>
            <a:r>
              <a:rPr lang="en-US" sz="2800" b="1" dirty="0"/>
              <a:t>of Entry</a:t>
            </a:r>
          </a:p>
        </p:txBody>
      </p:sp>
      <p:sp>
        <p:nvSpPr>
          <p:cNvPr id="35" name="Left Arrow 34"/>
          <p:cNvSpPr/>
          <p:nvPr/>
        </p:nvSpPr>
        <p:spPr>
          <a:xfrm rot="5400000" flipH="1">
            <a:off x="6870348" y="4645064"/>
            <a:ext cx="683385" cy="425585"/>
          </a:xfrm>
          <a:prstGeom prst="leftArrow">
            <a:avLst/>
          </a:prstGeom>
          <a:solidFill>
            <a:schemeClr val="bg1"/>
          </a:solidFill>
          <a:ln>
            <a:solidFill>
              <a:srgbClr val="558E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5999913" y="5256426"/>
            <a:ext cx="2387329" cy="1321030"/>
          </a:xfrm>
          <a:prstGeom prst="ellipse">
            <a:avLst/>
          </a:prstGeom>
          <a:solidFill>
            <a:srgbClr val="D99088"/>
          </a:solidFill>
        </p:spPr>
        <p:style>
          <a:lnRef idx="1">
            <a:schemeClr val="accent1"/>
          </a:lnRef>
          <a:fillRef idx="3">
            <a:schemeClr val="accent1"/>
          </a:fillRef>
          <a:effectRef idx="2">
            <a:schemeClr val="accent1"/>
          </a:effectRef>
          <a:fontRef idx="minor">
            <a:schemeClr val="lt1"/>
          </a:fontRef>
        </p:style>
        <p:txBody>
          <a:bodyPr rtlCol="0" anchor="ctr"/>
          <a:lstStyle/>
          <a:p>
            <a:pPr algn="ctr">
              <a:tabLst>
                <a:tab pos="290513" algn="l"/>
              </a:tabLst>
            </a:pPr>
            <a:r>
              <a:rPr lang="en-US" sz="1600" dirty="0" smtClean="0">
                <a:solidFill>
                  <a:schemeClr val="tx1"/>
                </a:solidFill>
              </a:rPr>
              <a:t>Provide voluntary family support services</a:t>
            </a:r>
            <a:endParaRPr lang="en-US" sz="1600" dirty="0">
              <a:solidFill>
                <a:schemeClr val="tx1"/>
              </a:solidFill>
            </a:endParaRPr>
          </a:p>
        </p:txBody>
      </p:sp>
      <p:sp>
        <p:nvSpPr>
          <p:cNvPr id="41" name="TextBox 40"/>
          <p:cNvSpPr txBox="1"/>
          <p:nvPr/>
        </p:nvSpPr>
        <p:spPr>
          <a:xfrm>
            <a:off x="5682673" y="4600045"/>
            <a:ext cx="1499909" cy="369332"/>
          </a:xfrm>
          <a:prstGeom prst="rect">
            <a:avLst/>
          </a:prstGeom>
          <a:noFill/>
        </p:spPr>
        <p:txBody>
          <a:bodyPr wrap="square" rtlCol="0">
            <a:spAutoFit/>
          </a:bodyPr>
          <a:lstStyle/>
          <a:p>
            <a:r>
              <a:rPr lang="en-US" i="1" dirty="0" smtClean="0">
                <a:solidFill>
                  <a:srgbClr val="000090"/>
                </a:solidFill>
              </a:rPr>
              <a:t>AGREEMENT</a:t>
            </a:r>
            <a:endParaRPr lang="en-US" i="1" dirty="0">
              <a:solidFill>
                <a:srgbClr val="000090"/>
              </a:solidFill>
            </a:endParaRPr>
          </a:p>
        </p:txBody>
      </p:sp>
    </p:spTree>
    <p:extLst>
      <p:ext uri="{BB962C8B-B14F-4D97-AF65-F5344CB8AC3E}">
        <p14:creationId xmlns:p14="http://schemas.microsoft.com/office/powerpoint/2010/main" xmlns="" val="99666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up)">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79" y="1129068"/>
            <a:ext cx="8898673" cy="1143000"/>
          </a:xfrm>
        </p:spPr>
        <p:txBody>
          <a:bodyPr/>
          <a:lstStyle/>
          <a:p>
            <a:r>
              <a:rPr lang="en-US" b="1" dirty="0" smtClean="0"/>
              <a:t>Orange County:  </a:t>
            </a:r>
            <a:br>
              <a:rPr lang="en-US" b="1" dirty="0" smtClean="0"/>
            </a:br>
            <a:r>
              <a:rPr lang="en-US" b="1" dirty="0" smtClean="0"/>
              <a:t>Family Support Prevention Services</a:t>
            </a:r>
            <a:endParaRPr lang="en-US" b="1" dirty="0"/>
          </a:p>
        </p:txBody>
      </p:sp>
      <p:sp>
        <p:nvSpPr>
          <p:cNvPr id="3" name="Content Placeholder 2"/>
          <p:cNvSpPr>
            <a:spLocks noGrp="1"/>
          </p:cNvSpPr>
          <p:nvPr>
            <p:ph idx="1"/>
          </p:nvPr>
        </p:nvSpPr>
        <p:spPr>
          <a:xfrm>
            <a:off x="457200" y="2606040"/>
            <a:ext cx="8229600" cy="4115473"/>
          </a:xfrm>
        </p:spPr>
        <p:txBody>
          <a:bodyPr/>
          <a:lstStyle/>
          <a:p>
            <a:pPr marL="342900" lvl="1" indent="-342900">
              <a:spcBef>
                <a:spcPts val="1300"/>
              </a:spcBef>
              <a:buFont typeface="Arial"/>
              <a:buChar char="•"/>
            </a:pPr>
            <a:r>
              <a:rPr lang="en-US" dirty="0" err="1" smtClean="0">
                <a:solidFill>
                  <a:srgbClr val="FCD5B5"/>
                </a:solidFill>
                <a:latin typeface="Arial" pitchFamily="34" charset="0"/>
                <a:cs typeface="Arial" pitchFamily="34" charset="0"/>
              </a:rPr>
              <a:t>CalWORKs</a:t>
            </a:r>
            <a:r>
              <a:rPr lang="en-US" dirty="0" smtClean="0">
                <a:solidFill>
                  <a:srgbClr val="FCD5B5"/>
                </a:solidFill>
                <a:latin typeface="Arial" pitchFamily="34" charset="0"/>
                <a:cs typeface="Arial" pitchFamily="34" charset="0"/>
              </a:rPr>
              <a:t> </a:t>
            </a:r>
            <a:r>
              <a:rPr lang="en-US" dirty="0">
                <a:solidFill>
                  <a:srgbClr val="FCD5B5"/>
                </a:solidFill>
                <a:latin typeface="Arial" pitchFamily="34" charset="0"/>
                <a:cs typeface="Arial" pitchFamily="34" charset="0"/>
              </a:rPr>
              <a:t>intake staff  </a:t>
            </a:r>
            <a:r>
              <a:rPr lang="en-US" dirty="0" smtClean="0">
                <a:solidFill>
                  <a:srgbClr val="FCD5B5"/>
                </a:solidFill>
                <a:latin typeface="Arial" pitchFamily="34" charset="0"/>
                <a:cs typeface="Arial" pitchFamily="34" charset="0"/>
              </a:rPr>
              <a:t>trained to engage families in prevention services. </a:t>
            </a:r>
          </a:p>
          <a:p>
            <a:pPr marL="0" lvl="1" indent="0">
              <a:spcBef>
                <a:spcPts val="0"/>
              </a:spcBef>
              <a:buNone/>
            </a:pPr>
            <a:r>
              <a:rPr lang="en-US" dirty="0" smtClean="0">
                <a:solidFill>
                  <a:srgbClr val="FCD5B5"/>
                </a:solidFill>
                <a:latin typeface="Arial" pitchFamily="34" charset="0"/>
                <a:cs typeface="Arial" pitchFamily="34" charset="0"/>
              </a:rPr>
              <a:t> </a:t>
            </a:r>
          </a:p>
          <a:p>
            <a:pPr marL="342900" lvl="1" indent="-342900">
              <a:spcBef>
                <a:spcPts val="1300"/>
              </a:spcBef>
              <a:buFont typeface="Arial"/>
              <a:buChar char="•"/>
            </a:pPr>
            <a:r>
              <a:rPr lang="en-US" dirty="0" smtClean="0">
                <a:solidFill>
                  <a:srgbClr val="FCD5B5"/>
                </a:solidFill>
                <a:latin typeface="Arial" pitchFamily="34" charset="0"/>
                <a:cs typeface="Arial" pitchFamily="34" charset="0"/>
              </a:rPr>
              <a:t>A slideshow about the strategy is housed on the Linkages Toolkit… </a:t>
            </a:r>
          </a:p>
          <a:p>
            <a:pPr lvl="1">
              <a:spcBef>
                <a:spcPts val="1300"/>
              </a:spcBef>
            </a:pPr>
            <a:endParaRPr lang="en-US" sz="2000" dirty="0">
              <a:solidFill>
                <a:srgbClr val="FFFFFF"/>
              </a:solidFill>
            </a:endParaRPr>
          </a:p>
          <a:p>
            <a:pPr>
              <a:spcBef>
                <a:spcPts val="1300"/>
              </a:spcBef>
            </a:pPr>
            <a:endParaRPr lang="en-US" sz="2400" dirty="0" smtClean="0">
              <a:solidFill>
                <a:schemeClr val="bg1"/>
              </a:solidFill>
            </a:endParaRPr>
          </a:p>
        </p:txBody>
      </p:sp>
    </p:spTree>
    <p:extLst>
      <p:ext uri="{BB962C8B-B14F-4D97-AF65-F5344CB8AC3E}">
        <p14:creationId xmlns:p14="http://schemas.microsoft.com/office/powerpoint/2010/main" xmlns="" val="1080925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23 at 11.45.29 AM.png"/>
          <p:cNvPicPr>
            <a:picLocks noChangeAspect="1"/>
          </p:cNvPicPr>
          <p:nvPr/>
        </p:nvPicPr>
        <p:blipFill rotWithShape="1">
          <a:blip r:embed="rId3">
            <a:extLst>
              <a:ext uri="{28A0092B-C50C-407E-A947-70E740481C1C}">
                <a14:useLocalDpi xmlns:a14="http://schemas.microsoft.com/office/drawing/2010/main" xmlns="" val="0"/>
              </a:ext>
            </a:extLst>
          </a:blip>
          <a:srcRect l="6694" r="6462"/>
          <a:stretch/>
        </p:blipFill>
        <p:spPr>
          <a:xfrm>
            <a:off x="612023" y="1133258"/>
            <a:ext cx="7772686" cy="5593872"/>
          </a:xfrm>
          <a:prstGeom prst="rect">
            <a:avLst/>
          </a:prstGeom>
        </p:spPr>
      </p:pic>
      <p:sp>
        <p:nvSpPr>
          <p:cNvPr id="4" name="Right Arrow 3"/>
          <p:cNvSpPr/>
          <p:nvPr/>
        </p:nvSpPr>
        <p:spPr>
          <a:xfrm>
            <a:off x="822583" y="5757691"/>
            <a:ext cx="1385400" cy="230885"/>
          </a:xfrm>
          <a:prstGeom prst="rightArrow">
            <a:avLst/>
          </a:prstGeom>
          <a:effectLst>
            <a:glow rad="101600">
              <a:schemeClr val="accent2">
                <a:satMod val="175000"/>
                <a:alpha val="40000"/>
              </a:schemeClr>
            </a:glow>
            <a:outerShdw blurRad="76200" dir="13500000" sy="23000" kx="1200000" algn="br"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45055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4-25 at 8.35.26 AM.png"/>
          <p:cNvPicPr>
            <a:picLocks noChangeAspect="1"/>
          </p:cNvPicPr>
          <p:nvPr/>
        </p:nvPicPr>
        <p:blipFill rotWithShape="1">
          <a:blip r:embed="rId3">
            <a:extLst>
              <a:ext uri="{28A0092B-C50C-407E-A947-70E740481C1C}">
                <a14:useLocalDpi xmlns:a14="http://schemas.microsoft.com/office/drawing/2010/main" xmlns="" val="0"/>
              </a:ext>
            </a:extLst>
          </a:blip>
          <a:srcRect l="10259" r="10199" b="4456"/>
          <a:stretch/>
        </p:blipFill>
        <p:spPr>
          <a:xfrm>
            <a:off x="745976" y="1018827"/>
            <a:ext cx="7638577" cy="5734553"/>
          </a:xfrm>
          <a:prstGeom prst="rect">
            <a:avLst/>
          </a:prstGeom>
        </p:spPr>
      </p:pic>
    </p:spTree>
    <p:extLst>
      <p:ext uri="{BB962C8B-B14F-4D97-AF65-F5344CB8AC3E}">
        <p14:creationId xmlns:p14="http://schemas.microsoft.com/office/powerpoint/2010/main" xmlns="" val="3217909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970998"/>
            <a:ext cx="8702040" cy="1143000"/>
          </a:xfrm>
        </p:spPr>
        <p:txBody>
          <a:bodyPr/>
          <a:lstStyle/>
          <a:p>
            <a:r>
              <a:rPr lang="en-US" b="1" dirty="0" smtClean="0"/>
              <a:t>Orange County:</a:t>
            </a:r>
            <a:br>
              <a:rPr lang="en-US" b="1" dirty="0" smtClean="0"/>
            </a:br>
            <a:r>
              <a:rPr lang="en-US" b="1" dirty="0" err="1" smtClean="0"/>
              <a:t>CalWORKs</a:t>
            </a:r>
            <a:r>
              <a:rPr lang="en-US" b="1" dirty="0" smtClean="0"/>
              <a:t> SDM Prevention Services</a:t>
            </a:r>
            <a:endParaRPr lang="en-US" b="1" dirty="0"/>
          </a:p>
        </p:txBody>
      </p:sp>
      <p:sp>
        <p:nvSpPr>
          <p:cNvPr id="3" name="Content Placeholder 2"/>
          <p:cNvSpPr>
            <a:spLocks noGrp="1"/>
          </p:cNvSpPr>
          <p:nvPr>
            <p:ph idx="1"/>
          </p:nvPr>
        </p:nvSpPr>
        <p:spPr>
          <a:xfrm>
            <a:off x="457200" y="2296561"/>
            <a:ext cx="8229600" cy="4363320"/>
          </a:xfrm>
        </p:spPr>
        <p:txBody>
          <a:bodyPr/>
          <a:lstStyle/>
          <a:p>
            <a:pPr marL="0" indent="0">
              <a:buNone/>
            </a:pPr>
            <a:r>
              <a:rPr lang="en-US" dirty="0" smtClean="0">
                <a:sym typeface="Wingdings"/>
              </a:rPr>
              <a:t>Goals:</a:t>
            </a:r>
          </a:p>
          <a:p>
            <a:pPr lvl="0"/>
            <a:r>
              <a:rPr lang="en-US" dirty="0"/>
              <a:t>Identify family risk factors that indicate the possibility of future child maltreatment</a:t>
            </a:r>
          </a:p>
          <a:p>
            <a:pPr lvl="0"/>
            <a:r>
              <a:rPr lang="en-US" dirty="0"/>
              <a:t>Determine services to be provided to prevent child maltreatment</a:t>
            </a:r>
          </a:p>
          <a:p>
            <a:r>
              <a:rPr lang="en-US" dirty="0"/>
              <a:t>Increase the ability of the family to engage in employment services and achieve </a:t>
            </a:r>
            <a:r>
              <a:rPr lang="en-US" dirty="0" smtClean="0"/>
              <a:t>self-sufficiency</a:t>
            </a:r>
            <a:endParaRPr lang="en-US" dirty="0" smtClean="0">
              <a:sym typeface="Wingdings"/>
            </a:endParaRPr>
          </a:p>
        </p:txBody>
      </p:sp>
    </p:spTree>
    <p:extLst>
      <p:ext uri="{BB962C8B-B14F-4D97-AF65-F5344CB8AC3E}">
        <p14:creationId xmlns:p14="http://schemas.microsoft.com/office/powerpoint/2010/main" xmlns="" val="78830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CalWORKs</a:t>
            </a:r>
            <a:r>
              <a:rPr lang="en-US" b="1" dirty="0" smtClean="0"/>
              <a:t> SDM Objectives</a:t>
            </a:r>
            <a:endParaRPr lang="en-US" b="1" dirty="0"/>
          </a:p>
        </p:txBody>
      </p:sp>
      <p:sp>
        <p:nvSpPr>
          <p:cNvPr id="3" name="Content Placeholder 2"/>
          <p:cNvSpPr>
            <a:spLocks noGrp="1"/>
          </p:cNvSpPr>
          <p:nvPr>
            <p:ph idx="1"/>
          </p:nvPr>
        </p:nvSpPr>
        <p:spPr>
          <a:xfrm>
            <a:off x="457200" y="2195550"/>
            <a:ext cx="8305800" cy="4525963"/>
          </a:xfrm>
        </p:spPr>
        <p:txBody>
          <a:bodyPr/>
          <a:lstStyle/>
          <a:p>
            <a:r>
              <a:rPr lang="en-US" dirty="0"/>
              <a:t>Identify both family strengths and needs </a:t>
            </a:r>
            <a:endParaRPr lang="en-US" dirty="0" smtClean="0"/>
          </a:p>
          <a:p>
            <a:r>
              <a:rPr lang="en-US" dirty="0"/>
              <a:t>Offer voluntary Prevention Services to families at </a:t>
            </a:r>
            <a:r>
              <a:rPr lang="en-US" dirty="0" smtClean="0"/>
              <a:t>risk using reliable &amp; valid assessment tools</a:t>
            </a:r>
          </a:p>
          <a:p>
            <a:r>
              <a:rPr lang="en-US" dirty="0"/>
              <a:t>Target services to families most at risk and develop case </a:t>
            </a:r>
            <a:r>
              <a:rPr lang="en-US" dirty="0" smtClean="0"/>
              <a:t>plans using MDT</a:t>
            </a:r>
          </a:p>
          <a:p>
            <a:r>
              <a:rPr lang="en-US" dirty="0" smtClean="0"/>
              <a:t>Prevent </a:t>
            </a:r>
            <a:r>
              <a:rPr lang="en-US" dirty="0"/>
              <a:t>the family from future </a:t>
            </a:r>
            <a:r>
              <a:rPr lang="en-US" dirty="0" smtClean="0"/>
              <a:t>referrals to CPS</a:t>
            </a:r>
          </a:p>
          <a:p>
            <a:r>
              <a:rPr lang="en-US" dirty="0"/>
              <a:t>Increase the family’s engagement in employment services </a:t>
            </a:r>
            <a:r>
              <a:rPr lang="en-US" dirty="0" smtClean="0"/>
              <a:t>&amp; </a:t>
            </a:r>
            <a:r>
              <a:rPr lang="en-US" dirty="0" err="1" smtClean="0"/>
              <a:t>WtW</a:t>
            </a:r>
            <a:r>
              <a:rPr lang="en-US" dirty="0" smtClean="0"/>
              <a:t> participation</a:t>
            </a:r>
            <a:endParaRPr lang="en-US" dirty="0"/>
          </a:p>
        </p:txBody>
      </p:sp>
    </p:spTree>
    <p:extLst>
      <p:ext uri="{BB962C8B-B14F-4D97-AF65-F5344CB8AC3E}">
        <p14:creationId xmlns:p14="http://schemas.microsoft.com/office/powerpoint/2010/main" xmlns="" val="1346326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CalWORKs</a:t>
            </a:r>
            <a:r>
              <a:rPr lang="en-US" b="1" dirty="0" smtClean="0"/>
              <a:t> SDM Outcomes</a:t>
            </a:r>
            <a:endParaRPr lang="en-US" b="1" dirty="0"/>
          </a:p>
        </p:txBody>
      </p:sp>
      <p:sp>
        <p:nvSpPr>
          <p:cNvPr id="3" name="Content Placeholder 2"/>
          <p:cNvSpPr>
            <a:spLocks noGrp="1"/>
          </p:cNvSpPr>
          <p:nvPr>
            <p:ph idx="1"/>
          </p:nvPr>
        </p:nvSpPr>
        <p:spPr>
          <a:xfrm>
            <a:off x="624840" y="2012988"/>
            <a:ext cx="8168640" cy="4708525"/>
          </a:xfrm>
        </p:spPr>
        <p:txBody>
          <a:bodyPr/>
          <a:lstStyle/>
          <a:p>
            <a:r>
              <a:rPr lang="en-US" dirty="0" smtClean="0"/>
              <a:t>Families with prior Child Abuse Reports (CAR) &amp; scored high risk on SDM were most likely to volunteer for prevention services (PVR).</a:t>
            </a:r>
          </a:p>
          <a:p>
            <a:r>
              <a:rPr lang="en-US" dirty="0" smtClean="0"/>
              <a:t>Families with prior CAR who received PVR more likely to not have subsequent CAR.</a:t>
            </a:r>
          </a:p>
          <a:p>
            <a:r>
              <a:rPr lang="en-US" dirty="0" smtClean="0"/>
              <a:t>At follow-up, half of families who participated had closed </a:t>
            </a:r>
            <a:r>
              <a:rPr lang="en-US" dirty="0" err="1" smtClean="0"/>
              <a:t>WtW</a:t>
            </a:r>
            <a:r>
              <a:rPr lang="en-US" dirty="0" smtClean="0"/>
              <a:t> cases, remainder were in DASU, exempt or sanctioned.</a:t>
            </a:r>
          </a:p>
        </p:txBody>
      </p:sp>
    </p:spTree>
    <p:extLst>
      <p:ext uri="{BB962C8B-B14F-4D97-AF65-F5344CB8AC3E}">
        <p14:creationId xmlns:p14="http://schemas.microsoft.com/office/powerpoint/2010/main" xmlns="" val="1830954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CalWORKs</a:t>
            </a:r>
            <a:r>
              <a:rPr lang="en-US" b="1" dirty="0" smtClean="0"/>
              <a:t> SDM Outcomes </a:t>
            </a:r>
            <a:r>
              <a:rPr lang="en-US" dirty="0" smtClean="0"/>
              <a:t>(cont.)</a:t>
            </a:r>
            <a:endParaRPr lang="en-US" dirty="0"/>
          </a:p>
        </p:txBody>
      </p:sp>
      <p:sp>
        <p:nvSpPr>
          <p:cNvPr id="3" name="Content Placeholder 2"/>
          <p:cNvSpPr>
            <a:spLocks noGrp="1"/>
          </p:cNvSpPr>
          <p:nvPr>
            <p:ph idx="1"/>
          </p:nvPr>
        </p:nvSpPr>
        <p:spPr>
          <a:xfrm>
            <a:off x="457200" y="2195550"/>
            <a:ext cx="8442960" cy="4525963"/>
          </a:xfrm>
        </p:spPr>
        <p:txBody>
          <a:bodyPr/>
          <a:lstStyle/>
          <a:p>
            <a:r>
              <a:rPr lang="en-US" dirty="0" smtClean="0"/>
              <a:t>From ‘09 – 11, family agreement to be screened tripled (7% </a:t>
            </a:r>
            <a:r>
              <a:rPr lang="en-US" dirty="0" smtClean="0">
                <a:sym typeface="Wingdings" pitchFamily="2" charset="2"/>
              </a:rPr>
              <a:t> 24%)</a:t>
            </a:r>
            <a:r>
              <a:rPr lang="en-US" dirty="0" smtClean="0"/>
              <a:t>; up to 40% in 2012</a:t>
            </a:r>
          </a:p>
          <a:p>
            <a:r>
              <a:rPr lang="en-US" dirty="0" smtClean="0"/>
              <a:t>Families </a:t>
            </a:r>
            <a:r>
              <a:rPr lang="en-US" dirty="0"/>
              <a:t>who were offered prevention services </a:t>
            </a:r>
            <a:r>
              <a:rPr lang="en-US" dirty="0" smtClean="0"/>
              <a:t>typically accepted</a:t>
            </a:r>
          </a:p>
          <a:p>
            <a:r>
              <a:rPr lang="en-US" dirty="0" smtClean="0"/>
              <a:t>85</a:t>
            </a:r>
            <a:r>
              <a:rPr lang="en-US" dirty="0"/>
              <a:t>% of families moved down at least one risk </a:t>
            </a:r>
            <a:r>
              <a:rPr lang="en-US" dirty="0" smtClean="0"/>
              <a:t>level: </a:t>
            </a:r>
            <a:r>
              <a:rPr lang="en-US" dirty="0"/>
              <a:t>from very high to high, from high to moderate, or from moderate to </a:t>
            </a:r>
            <a:r>
              <a:rPr lang="en-US" dirty="0" smtClean="0"/>
              <a:t>low</a:t>
            </a:r>
            <a:endParaRPr lang="en-US" dirty="0"/>
          </a:p>
          <a:p>
            <a:endParaRPr lang="en-US" dirty="0"/>
          </a:p>
        </p:txBody>
      </p:sp>
    </p:spTree>
    <p:extLst>
      <p:ext uri="{BB962C8B-B14F-4D97-AF65-F5344CB8AC3E}">
        <p14:creationId xmlns:p14="http://schemas.microsoft.com/office/powerpoint/2010/main" xmlns="" val="361236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06" y="2117466"/>
            <a:ext cx="9146912" cy="1470025"/>
          </a:xfrm>
        </p:spPr>
        <p:txBody>
          <a:bodyPr/>
          <a:lstStyle/>
          <a:p>
            <a:r>
              <a:rPr lang="en-US" b="1" dirty="0" smtClean="0">
                <a:solidFill>
                  <a:srgbClr val="A1EFBC"/>
                </a:solidFill>
              </a:rPr>
              <a:t>Partnering at the Intersection of</a:t>
            </a:r>
            <a:r>
              <a:rPr lang="en-US" sz="4800" b="1" dirty="0" smtClean="0">
                <a:solidFill>
                  <a:srgbClr val="A1EFBC"/>
                </a:solidFill>
              </a:rPr>
              <a:t/>
            </a:r>
            <a:br>
              <a:rPr lang="en-US" sz="4800" b="1" dirty="0" smtClean="0">
                <a:solidFill>
                  <a:srgbClr val="A1EFBC"/>
                </a:solidFill>
              </a:rPr>
            </a:br>
            <a:r>
              <a:rPr lang="en-US" sz="4800" b="1" dirty="0" smtClean="0">
                <a:solidFill>
                  <a:srgbClr val="A1EFBC"/>
                </a:solidFill>
              </a:rPr>
              <a:t>Emergency Response &amp; </a:t>
            </a:r>
            <a:r>
              <a:rPr lang="en-US" sz="4800" b="1" dirty="0" err="1" smtClean="0">
                <a:solidFill>
                  <a:srgbClr val="A1EFBC"/>
                </a:solidFill>
              </a:rPr>
              <a:t>CalWORKS</a:t>
            </a:r>
            <a:endParaRPr lang="en-US" sz="4800" b="1" dirty="0">
              <a:solidFill>
                <a:srgbClr val="A1EFBC"/>
              </a:solidFill>
            </a:endParaRPr>
          </a:p>
        </p:txBody>
      </p:sp>
      <p:sp>
        <p:nvSpPr>
          <p:cNvPr id="3" name="Subtitle 2"/>
          <p:cNvSpPr>
            <a:spLocks noGrp="1"/>
          </p:cNvSpPr>
          <p:nvPr>
            <p:ph type="subTitle" idx="1"/>
          </p:nvPr>
        </p:nvSpPr>
        <p:spPr>
          <a:xfrm>
            <a:off x="1063987" y="4470160"/>
            <a:ext cx="6929031" cy="1544726"/>
          </a:xfrm>
        </p:spPr>
        <p:txBody>
          <a:bodyPr/>
          <a:lstStyle/>
          <a:p>
            <a:r>
              <a:rPr lang="en-US" dirty="0" smtClean="0">
                <a:solidFill>
                  <a:srgbClr val="FCD5B5"/>
                </a:solidFill>
              </a:rPr>
              <a:t>Linkages Shared Learning Webinar #5</a:t>
            </a:r>
          </a:p>
          <a:p>
            <a:r>
              <a:rPr lang="en-US" dirty="0" smtClean="0">
                <a:solidFill>
                  <a:srgbClr val="FCD5B5"/>
                </a:solidFill>
              </a:rPr>
              <a:t>May 8, 2012</a:t>
            </a:r>
          </a:p>
          <a:p>
            <a:r>
              <a:rPr lang="en-US" sz="2400" dirty="0" smtClean="0">
                <a:solidFill>
                  <a:srgbClr val="FCD5B5"/>
                </a:solidFill>
              </a:rPr>
              <a:t>with Leslie Ann Hay of Hay Consulting</a:t>
            </a:r>
          </a:p>
        </p:txBody>
      </p:sp>
    </p:spTree>
    <p:extLst>
      <p:ext uri="{BB962C8B-B14F-4D97-AF65-F5344CB8AC3E}">
        <p14:creationId xmlns:p14="http://schemas.microsoft.com/office/powerpoint/2010/main" xmlns="" val="1182247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9988"/>
            <a:ext cx="8421714" cy="1143000"/>
          </a:xfrm>
        </p:spPr>
        <p:txBody>
          <a:bodyPr/>
          <a:lstStyle/>
          <a:p>
            <a:r>
              <a:rPr lang="en-US" b="1" dirty="0" smtClean="0"/>
              <a:t>Q &amp; A</a:t>
            </a:r>
            <a:endParaRPr lang="en-US" b="1" dirty="0"/>
          </a:p>
        </p:txBody>
      </p:sp>
      <p:sp>
        <p:nvSpPr>
          <p:cNvPr id="3" name="Content Placeholder 2"/>
          <p:cNvSpPr>
            <a:spLocks noGrp="1"/>
          </p:cNvSpPr>
          <p:nvPr>
            <p:ph idx="1"/>
          </p:nvPr>
        </p:nvSpPr>
        <p:spPr>
          <a:xfrm>
            <a:off x="457200" y="2195550"/>
            <a:ext cx="8229600" cy="2894610"/>
          </a:xfrm>
        </p:spPr>
        <p:txBody>
          <a:bodyPr/>
          <a:lstStyle/>
          <a:p>
            <a:pPr>
              <a:spcBef>
                <a:spcPts val="1300"/>
              </a:spcBef>
            </a:pPr>
            <a:r>
              <a:rPr lang="en-US" sz="2800" dirty="0" smtClean="0">
                <a:latin typeface="Arial" pitchFamily="34" charset="0"/>
                <a:cs typeface="Arial" pitchFamily="34" charset="0"/>
              </a:rPr>
              <a:t>Questions for Orange County?</a:t>
            </a:r>
          </a:p>
          <a:p>
            <a:pPr marL="0" indent="0">
              <a:spcBef>
                <a:spcPts val="1300"/>
              </a:spcBef>
              <a:buNone/>
            </a:pPr>
            <a:endParaRPr lang="en-US" sz="2800" dirty="0" smtClean="0">
              <a:latin typeface="Arial" pitchFamily="34" charset="0"/>
              <a:cs typeface="Arial" pitchFamily="34" charset="0"/>
            </a:endParaRPr>
          </a:p>
          <a:p>
            <a:pPr>
              <a:spcBef>
                <a:spcPts val="1300"/>
              </a:spcBef>
            </a:pPr>
            <a:r>
              <a:rPr lang="en-US" sz="2800" dirty="0" smtClean="0">
                <a:latin typeface="Arial" pitchFamily="34" charset="0"/>
                <a:cs typeface="Arial" pitchFamily="34" charset="0"/>
              </a:rPr>
              <a:t>What other prevention innovations are you putting into place for either point of entry?</a:t>
            </a:r>
          </a:p>
          <a:p>
            <a:pPr>
              <a:spcBef>
                <a:spcPts val="1300"/>
              </a:spcBef>
            </a:pPr>
            <a:endParaRPr lang="en-US" sz="2400" dirty="0">
              <a:solidFill>
                <a:srgbClr val="FFFFFF"/>
              </a:solidFill>
            </a:endParaRPr>
          </a:p>
          <a:p>
            <a:pPr marL="0" indent="0">
              <a:spcBef>
                <a:spcPts val="1300"/>
              </a:spcBef>
              <a:buNone/>
            </a:pPr>
            <a:endParaRPr lang="en-US" sz="2400" dirty="0">
              <a:solidFill>
                <a:srgbClr val="FFFFFF"/>
              </a:solidFill>
            </a:endParaRPr>
          </a:p>
          <a:p>
            <a:pPr>
              <a:spcBef>
                <a:spcPts val="1300"/>
              </a:spcBef>
            </a:pPr>
            <a:endParaRPr lang="en-US" sz="2400" dirty="0" smtClean="0">
              <a:solidFill>
                <a:schemeClr val="bg1"/>
              </a:solidFill>
            </a:endParaRPr>
          </a:p>
        </p:txBody>
      </p:sp>
    </p:spTree>
    <p:extLst>
      <p:ext uri="{BB962C8B-B14F-4D97-AF65-F5344CB8AC3E}">
        <p14:creationId xmlns:p14="http://schemas.microsoft.com/office/powerpoint/2010/main" xmlns="" val="3623000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624" y="245317"/>
            <a:ext cx="8514437" cy="6341497"/>
          </a:xfrm>
          <a:prstGeom prst="rect">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638937" y="738546"/>
            <a:ext cx="2297640" cy="2105948"/>
          </a:xfrm>
          <a:prstGeom prst="ellipse">
            <a:avLst/>
          </a:prstGeom>
          <a:solidFill>
            <a:srgbClr val="FF0000">
              <a:alpha val="7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974382" y="739483"/>
            <a:ext cx="2297640" cy="2105948"/>
          </a:xfrm>
          <a:prstGeom prst="ellipse">
            <a:avLst/>
          </a:prstGeom>
          <a:solidFill>
            <a:srgbClr val="FFFF00">
              <a:alpha val="50000"/>
            </a:srgbClr>
          </a:solidFill>
          <a:ln>
            <a:noFill/>
          </a:ln>
          <a:effectLst>
            <a:outerShdw blurRad="40000" dist="23000" dir="5400000" rotWithShape="0">
              <a:srgbClr val="FF66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916216" y="1526427"/>
            <a:ext cx="1707726" cy="430887"/>
          </a:xfrm>
          <a:prstGeom prst="rect">
            <a:avLst/>
          </a:prstGeom>
          <a:noFill/>
        </p:spPr>
        <p:txBody>
          <a:bodyPr wrap="square" rtlCol="0">
            <a:spAutoFit/>
          </a:bodyPr>
          <a:lstStyle/>
          <a:p>
            <a:r>
              <a:rPr lang="en-US" sz="2200" dirty="0" err="1" smtClean="0"/>
              <a:t>CalWORKs</a:t>
            </a:r>
            <a:endParaRPr lang="en-US" sz="2200" dirty="0"/>
          </a:p>
        </p:txBody>
      </p:sp>
      <p:sp>
        <p:nvSpPr>
          <p:cNvPr id="7" name="TextBox 6"/>
          <p:cNvSpPr txBox="1"/>
          <p:nvPr/>
        </p:nvSpPr>
        <p:spPr>
          <a:xfrm>
            <a:off x="2579067" y="1354976"/>
            <a:ext cx="1467471" cy="769441"/>
          </a:xfrm>
          <a:prstGeom prst="rect">
            <a:avLst/>
          </a:prstGeom>
          <a:noFill/>
        </p:spPr>
        <p:txBody>
          <a:bodyPr wrap="square" rtlCol="0">
            <a:spAutoFit/>
          </a:bodyPr>
          <a:lstStyle/>
          <a:p>
            <a:pPr algn="r"/>
            <a:r>
              <a:rPr lang="en-US" sz="2200" dirty="0" smtClean="0"/>
              <a:t>Emergency</a:t>
            </a:r>
            <a:br>
              <a:rPr lang="en-US" sz="2200" dirty="0" smtClean="0"/>
            </a:br>
            <a:r>
              <a:rPr lang="en-US" sz="2200" dirty="0" smtClean="0"/>
              <a:t>Response</a:t>
            </a:r>
            <a:endParaRPr lang="en-US" sz="2200" dirty="0"/>
          </a:p>
        </p:txBody>
      </p:sp>
      <p:grpSp>
        <p:nvGrpSpPr>
          <p:cNvPr id="37" name="Group 36"/>
          <p:cNvGrpSpPr/>
          <p:nvPr/>
        </p:nvGrpSpPr>
        <p:grpSpPr>
          <a:xfrm>
            <a:off x="3463500" y="2753161"/>
            <a:ext cx="1988792" cy="2216854"/>
            <a:chOff x="3466760" y="2768994"/>
            <a:chExt cx="1790889" cy="2108620"/>
          </a:xfrm>
        </p:grpSpPr>
        <p:grpSp>
          <p:nvGrpSpPr>
            <p:cNvPr id="14" name="Group 13"/>
            <p:cNvGrpSpPr/>
            <p:nvPr/>
          </p:nvGrpSpPr>
          <p:grpSpPr>
            <a:xfrm>
              <a:off x="3466760" y="3178118"/>
              <a:ext cx="1790889" cy="1699496"/>
              <a:chOff x="623373" y="2253255"/>
              <a:chExt cx="1790889" cy="1699496"/>
            </a:xfrm>
          </p:grpSpPr>
          <p:sp>
            <p:nvSpPr>
              <p:cNvPr id="8" name="Diamond 7"/>
              <p:cNvSpPr/>
              <p:nvPr/>
            </p:nvSpPr>
            <p:spPr>
              <a:xfrm>
                <a:off x="623373" y="2253255"/>
                <a:ext cx="1790889" cy="1699496"/>
              </a:xfrm>
              <a:prstGeom prst="diamond">
                <a:avLst/>
              </a:prstGeom>
              <a:solidFill>
                <a:srgbClr val="FF6600">
                  <a:alpha val="66000"/>
                </a:srgb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extBox 12"/>
              <p:cNvSpPr txBox="1"/>
              <p:nvPr/>
            </p:nvSpPr>
            <p:spPr>
              <a:xfrm>
                <a:off x="714335" y="2514217"/>
                <a:ext cx="1634953" cy="1024625"/>
              </a:xfrm>
              <a:prstGeom prst="rect">
                <a:avLst/>
              </a:prstGeom>
              <a:noFill/>
            </p:spPr>
            <p:txBody>
              <a:bodyPr wrap="square" rtlCol="0">
                <a:spAutoFit/>
              </a:bodyPr>
              <a:lstStyle/>
              <a:p>
                <a:pPr algn="ctr"/>
                <a:r>
                  <a:rPr lang="en-US" sz="1600" dirty="0"/>
                  <a:t>A</a:t>
                </a:r>
                <a:r>
                  <a:rPr lang="en-US" sz="1600" dirty="0" smtClean="0"/>
                  <a:t>gree</a:t>
                </a:r>
                <a:br>
                  <a:rPr lang="en-US" sz="1600" dirty="0" smtClean="0"/>
                </a:br>
                <a:r>
                  <a:rPr lang="en-US" sz="1600" dirty="0" smtClean="0"/>
                  <a:t>to ongoing</a:t>
                </a:r>
                <a:br>
                  <a:rPr lang="en-US" sz="1600" dirty="0" smtClean="0"/>
                </a:br>
                <a:r>
                  <a:rPr lang="en-US" sz="1600" dirty="0" smtClean="0"/>
                  <a:t>service coordination?</a:t>
                </a:r>
                <a:endParaRPr lang="en-US" sz="1600" dirty="0"/>
              </a:p>
            </p:txBody>
          </p:sp>
        </p:grpSp>
        <p:sp>
          <p:nvSpPr>
            <p:cNvPr id="16" name="Down Arrow 15"/>
            <p:cNvSpPr/>
            <p:nvPr/>
          </p:nvSpPr>
          <p:spPr>
            <a:xfrm>
              <a:off x="4121488" y="2768994"/>
              <a:ext cx="484632" cy="368329"/>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2005937" y="245317"/>
            <a:ext cx="4906625" cy="523220"/>
          </a:xfrm>
          <a:prstGeom prst="rect">
            <a:avLst/>
          </a:prstGeom>
          <a:noFill/>
        </p:spPr>
        <p:txBody>
          <a:bodyPr wrap="square" rtlCol="0">
            <a:spAutoFit/>
          </a:bodyPr>
          <a:lstStyle/>
          <a:p>
            <a:r>
              <a:rPr lang="en-US" sz="2800" b="1" dirty="0" smtClean="0"/>
              <a:t>MAINTAINING COORDINATION</a:t>
            </a:r>
            <a:endParaRPr lang="en-US" b="1" dirty="0"/>
          </a:p>
        </p:txBody>
      </p:sp>
      <p:grpSp>
        <p:nvGrpSpPr>
          <p:cNvPr id="9" name="Group 8"/>
          <p:cNvGrpSpPr/>
          <p:nvPr/>
        </p:nvGrpSpPr>
        <p:grpSpPr>
          <a:xfrm>
            <a:off x="2754097" y="4984445"/>
            <a:ext cx="3517925" cy="1602370"/>
            <a:chOff x="2754097" y="4984445"/>
            <a:chExt cx="3517925" cy="1602370"/>
          </a:xfrm>
        </p:grpSpPr>
        <p:sp>
          <p:nvSpPr>
            <p:cNvPr id="35" name="Down Arrow 34"/>
            <p:cNvSpPr/>
            <p:nvPr/>
          </p:nvSpPr>
          <p:spPr>
            <a:xfrm>
              <a:off x="4222363" y="4984445"/>
              <a:ext cx="484632" cy="368329"/>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2754097" y="5431325"/>
              <a:ext cx="3517925" cy="1155490"/>
            </a:xfrm>
            <a:prstGeom prst="ellipse">
              <a:avLst/>
            </a:prstGeom>
            <a:solidFill>
              <a:srgbClr val="D9908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Coordinate services for the duration of the mutual case</a:t>
              </a:r>
              <a:endParaRPr lang="en-US" dirty="0">
                <a:solidFill>
                  <a:schemeClr val="tx1"/>
                </a:solidFill>
              </a:endParaRPr>
            </a:p>
          </p:txBody>
        </p:sp>
      </p:grpSp>
    </p:spTree>
    <p:extLst>
      <p:ext uri="{BB962C8B-B14F-4D97-AF65-F5344CB8AC3E}">
        <p14:creationId xmlns:p14="http://schemas.microsoft.com/office/powerpoint/2010/main" xmlns="" val="64993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b="1" dirty="0" smtClean="0"/>
              <a:t>County Examples: 					Sharing best practices</a:t>
            </a:r>
            <a:endParaRPr lang="en-US" b="1" dirty="0"/>
          </a:p>
        </p:txBody>
      </p:sp>
      <p:sp>
        <p:nvSpPr>
          <p:cNvPr id="3" name="Content Placeholder 2"/>
          <p:cNvSpPr>
            <a:spLocks noGrp="1"/>
          </p:cNvSpPr>
          <p:nvPr>
            <p:ph idx="1"/>
          </p:nvPr>
        </p:nvSpPr>
        <p:spPr>
          <a:xfrm>
            <a:off x="457199" y="2530929"/>
            <a:ext cx="8425543" cy="4190584"/>
          </a:xfrm>
        </p:spPr>
        <p:txBody>
          <a:bodyPr/>
          <a:lstStyle/>
          <a:p>
            <a:pPr>
              <a:spcAft>
                <a:spcPts val="1800"/>
              </a:spcAft>
            </a:pPr>
            <a:r>
              <a:rPr lang="en-US" sz="2800" dirty="0" smtClean="0">
                <a:latin typeface="Arial" pitchFamily="34" charset="0"/>
                <a:cs typeface="Arial" pitchFamily="34" charset="0"/>
              </a:rPr>
              <a:t>Los Angeles – automation &amp; centralization helps with maintaining coordination</a:t>
            </a:r>
          </a:p>
          <a:p>
            <a:pPr>
              <a:spcAft>
                <a:spcPts val="1800"/>
              </a:spcAft>
            </a:pPr>
            <a:r>
              <a:rPr lang="en-US" sz="2800" dirty="0" smtClean="0">
                <a:latin typeface="Arial" pitchFamily="34" charset="0"/>
                <a:cs typeface="Arial" pitchFamily="34" charset="0"/>
              </a:rPr>
              <a:t>Tulare – joining forces to establish a working partnership increases investment in maintaining coordination over time</a:t>
            </a:r>
          </a:p>
          <a:p>
            <a:pPr>
              <a:spcAft>
                <a:spcPts val="1800"/>
              </a:spcAft>
            </a:pPr>
            <a:r>
              <a:rPr lang="en-US" sz="2800" dirty="0" smtClean="0">
                <a:latin typeface="Arial" pitchFamily="34" charset="0"/>
                <a:cs typeface="Arial" pitchFamily="34" charset="0"/>
              </a:rPr>
              <a:t>Questions?</a:t>
            </a:r>
          </a:p>
          <a:p>
            <a:endParaRPr lang="en-US" dirty="0"/>
          </a:p>
        </p:txBody>
      </p:sp>
    </p:spTree>
    <p:extLst>
      <p:ext uri="{BB962C8B-B14F-4D97-AF65-F5344CB8AC3E}">
        <p14:creationId xmlns:p14="http://schemas.microsoft.com/office/powerpoint/2010/main" xmlns="" val="2041146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experiences to share?</a:t>
            </a:r>
            <a:endParaRPr lang="en-US" b="1" dirty="0"/>
          </a:p>
        </p:txBody>
      </p:sp>
      <p:sp>
        <p:nvSpPr>
          <p:cNvPr id="3" name="Content Placeholder 2"/>
          <p:cNvSpPr>
            <a:spLocks noGrp="1"/>
          </p:cNvSpPr>
          <p:nvPr>
            <p:ph idx="1"/>
          </p:nvPr>
        </p:nvSpPr>
        <p:spPr>
          <a:xfrm>
            <a:off x="457200" y="2195550"/>
            <a:ext cx="8366760" cy="4525963"/>
          </a:xfrm>
        </p:spPr>
        <p:txBody>
          <a:bodyPr/>
          <a:lstStyle/>
          <a:p>
            <a:pPr>
              <a:spcAft>
                <a:spcPts val="1800"/>
              </a:spcAft>
            </a:pPr>
            <a:r>
              <a:rPr lang="en-US" sz="2800" dirty="0" smtClean="0">
                <a:latin typeface="Arial" pitchFamily="34" charset="0"/>
                <a:cs typeface="Arial" pitchFamily="34" charset="0"/>
              </a:rPr>
              <a:t>About ensuring continuity of information &amp; knowledge about the case?</a:t>
            </a:r>
          </a:p>
          <a:p>
            <a:pPr>
              <a:spcAft>
                <a:spcPts val="1800"/>
              </a:spcAft>
            </a:pPr>
            <a:r>
              <a:rPr lang="en-US" sz="2800" dirty="0" smtClean="0">
                <a:latin typeface="Arial" pitchFamily="34" charset="0"/>
                <a:cs typeface="Arial" pitchFamily="34" charset="0"/>
              </a:rPr>
              <a:t>On tracking &amp; communicating worker assignment changes?</a:t>
            </a:r>
          </a:p>
          <a:p>
            <a:pPr>
              <a:spcAft>
                <a:spcPts val="1800"/>
              </a:spcAft>
            </a:pPr>
            <a:r>
              <a:rPr lang="en-US" sz="2800" dirty="0" smtClean="0">
                <a:latin typeface="Arial" pitchFamily="34" charset="0"/>
                <a:cs typeface="Arial" pitchFamily="34" charset="0"/>
              </a:rPr>
              <a:t>Regarding centralizing documentation?</a:t>
            </a:r>
          </a:p>
          <a:p>
            <a:pPr>
              <a:spcAft>
                <a:spcPts val="1800"/>
              </a:spcAft>
            </a:pPr>
            <a:r>
              <a:rPr lang="en-US" sz="2800" dirty="0" smtClean="0">
                <a:latin typeface="Arial" pitchFamily="34" charset="0"/>
                <a:cs typeface="Arial" pitchFamily="34" charset="0"/>
              </a:rPr>
              <a:t>Other issues?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0466"/>
            <a:ext cx="8229600" cy="1143000"/>
          </a:xfrm>
        </p:spPr>
        <p:txBody>
          <a:bodyPr/>
          <a:lstStyle/>
          <a:p>
            <a:r>
              <a:rPr lang="en-US" b="1" dirty="0" smtClean="0">
                <a:solidFill>
                  <a:srgbClr val="A1EFBC"/>
                </a:solidFill>
              </a:rPr>
              <a:t>Wrapping Up—or Continuing—the Conversation</a:t>
            </a:r>
            <a:endParaRPr lang="en-US" b="1" dirty="0">
              <a:solidFill>
                <a:srgbClr val="A1EFBC"/>
              </a:solidFill>
            </a:endParaRPr>
          </a:p>
        </p:txBody>
      </p:sp>
      <p:sp>
        <p:nvSpPr>
          <p:cNvPr id="3" name="Content Placeholder 2"/>
          <p:cNvSpPr>
            <a:spLocks noGrp="1"/>
          </p:cNvSpPr>
          <p:nvPr>
            <p:ph idx="1"/>
          </p:nvPr>
        </p:nvSpPr>
        <p:spPr>
          <a:xfrm>
            <a:off x="457200" y="2501229"/>
            <a:ext cx="8229600" cy="3430830"/>
          </a:xfrm>
        </p:spPr>
        <p:txBody>
          <a:bodyPr/>
          <a:lstStyle/>
          <a:p>
            <a:pPr>
              <a:spcBef>
                <a:spcPts val="1176"/>
              </a:spcBef>
            </a:pPr>
            <a:r>
              <a:rPr lang="en-US" sz="2400" dirty="0">
                <a:solidFill>
                  <a:schemeClr val="bg1"/>
                </a:solidFill>
              </a:rPr>
              <a:t>There’s one more Webinar about ER/</a:t>
            </a:r>
            <a:r>
              <a:rPr lang="en-US" sz="2400" dirty="0" err="1">
                <a:solidFill>
                  <a:schemeClr val="bg1"/>
                </a:solidFill>
              </a:rPr>
              <a:t>CalWORKs</a:t>
            </a:r>
            <a:r>
              <a:rPr lang="en-US" sz="2400" dirty="0">
                <a:solidFill>
                  <a:schemeClr val="bg1"/>
                </a:solidFill>
              </a:rPr>
              <a:t> in October</a:t>
            </a:r>
            <a:r>
              <a:rPr lang="en-US" sz="2400" dirty="0" smtClean="0">
                <a:solidFill>
                  <a:schemeClr val="bg1"/>
                </a:solidFill>
              </a:rPr>
              <a:t>.</a:t>
            </a:r>
          </a:p>
          <a:p>
            <a:pPr>
              <a:spcBef>
                <a:spcPts val="1176"/>
              </a:spcBef>
            </a:pPr>
            <a:r>
              <a:rPr lang="en-US" sz="2400" dirty="0" smtClean="0">
                <a:solidFill>
                  <a:schemeClr val="bg1"/>
                </a:solidFill>
              </a:rPr>
              <a:t>Would you like to participate in an ER/</a:t>
            </a:r>
            <a:r>
              <a:rPr lang="en-US" sz="2400" dirty="0" err="1" smtClean="0">
                <a:solidFill>
                  <a:schemeClr val="bg1"/>
                </a:solidFill>
              </a:rPr>
              <a:t>CalWORKs</a:t>
            </a:r>
            <a:r>
              <a:rPr lang="en-US" sz="2400" dirty="0">
                <a:solidFill>
                  <a:schemeClr val="bg1"/>
                </a:solidFill>
              </a:rPr>
              <a:t> </a:t>
            </a:r>
            <a:r>
              <a:rPr lang="en-US" sz="2400" dirty="0" smtClean="0">
                <a:solidFill>
                  <a:schemeClr val="bg1"/>
                </a:solidFill>
              </a:rPr>
              <a:t>interest group? Use raise hand feature now or email leslieann@hayconsulting.org by Monday, May 14.</a:t>
            </a:r>
          </a:p>
          <a:p>
            <a:pPr>
              <a:spcBef>
                <a:spcPts val="1176"/>
              </a:spcBef>
            </a:pPr>
            <a:r>
              <a:rPr lang="en-US" sz="2400" dirty="0" smtClean="0">
                <a:solidFill>
                  <a:schemeClr val="bg1"/>
                </a:solidFill>
              </a:rPr>
              <a:t>What frequency/structure works best for those who are interested?</a:t>
            </a:r>
          </a:p>
          <a:p>
            <a:pPr>
              <a:spcBef>
                <a:spcPts val="1176"/>
              </a:spcBef>
            </a:pPr>
            <a:r>
              <a:rPr lang="en-US" sz="2400" dirty="0" smtClean="0">
                <a:solidFill>
                  <a:schemeClr val="bg1"/>
                </a:solidFill>
              </a:rPr>
              <a:t>If you have best practices to include in the Linkages Toolkit, submit them to </a:t>
            </a:r>
            <a:r>
              <a:rPr lang="en-US" sz="2400" dirty="0" err="1" smtClean="0">
                <a:solidFill>
                  <a:schemeClr val="bg1"/>
                </a:solidFill>
              </a:rPr>
              <a:t>danna.fabella@cfpic.org</a:t>
            </a:r>
            <a:endParaRPr lang="en-US" sz="2400" dirty="0" smtClean="0">
              <a:solidFill>
                <a:schemeClr val="bg1"/>
              </a:solidFill>
            </a:endParaRPr>
          </a:p>
        </p:txBody>
      </p:sp>
    </p:spTree>
    <p:extLst>
      <p:ext uri="{BB962C8B-B14F-4D97-AF65-F5344CB8AC3E}">
        <p14:creationId xmlns:p14="http://schemas.microsoft.com/office/powerpoint/2010/main" xmlns="" val="3275457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026304" y="5286088"/>
            <a:ext cx="4030931" cy="1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A1EFBC"/>
                </a:solidFill>
              </a:rPr>
              <a:t>Questions?</a:t>
            </a:r>
            <a:endParaRPr lang="en-US" dirty="0">
              <a:solidFill>
                <a:srgbClr val="A1EFBC"/>
              </a:solidFill>
            </a:endParaRPr>
          </a:p>
        </p:txBody>
      </p:sp>
      <p:sp>
        <p:nvSpPr>
          <p:cNvPr id="5" name="Content Placeholder 2"/>
          <p:cNvSpPr>
            <a:spLocks noGrp="1"/>
          </p:cNvSpPr>
          <p:nvPr>
            <p:ph idx="1"/>
          </p:nvPr>
        </p:nvSpPr>
        <p:spPr>
          <a:xfrm>
            <a:off x="-121521" y="2015692"/>
            <a:ext cx="7077836" cy="1684251"/>
          </a:xfrm>
        </p:spPr>
        <p:txBody>
          <a:bodyPr/>
          <a:lstStyle/>
          <a:p>
            <a:pPr lvl="1"/>
            <a:r>
              <a:rPr lang="en-US" dirty="0" smtClean="0">
                <a:solidFill>
                  <a:schemeClr val="bg1"/>
                </a:solidFill>
              </a:rPr>
              <a:t>Copy of this PowerPoint</a:t>
            </a:r>
          </a:p>
          <a:p>
            <a:pPr lvl="1"/>
            <a:r>
              <a:rPr lang="en-US" dirty="0" smtClean="0">
                <a:solidFill>
                  <a:schemeClr val="bg1"/>
                </a:solidFill>
              </a:rPr>
              <a:t>Updated Linkages Coordinators Directory</a:t>
            </a:r>
          </a:p>
          <a:p>
            <a:pPr lvl="1"/>
            <a:r>
              <a:rPr lang="en-US" dirty="0" smtClean="0"/>
              <a:t>Webinar Schedule 2012</a:t>
            </a:r>
            <a:endParaRPr lang="en-US" dirty="0" smtClean="0">
              <a:solidFill>
                <a:schemeClr val="bg1"/>
              </a:solidFill>
            </a:endParaRPr>
          </a:p>
          <a:p>
            <a:pPr lvl="1"/>
            <a:endParaRPr lang="en-US" dirty="0">
              <a:solidFill>
                <a:schemeClr val="bg1"/>
              </a:solidFill>
            </a:endParaRPr>
          </a:p>
        </p:txBody>
      </p:sp>
      <p:sp>
        <p:nvSpPr>
          <p:cNvPr id="6" name="Title 1"/>
          <p:cNvSpPr txBox="1">
            <a:spLocks/>
          </p:cNvSpPr>
          <p:nvPr/>
        </p:nvSpPr>
        <p:spPr>
          <a:xfrm>
            <a:off x="278824" y="1002544"/>
            <a:ext cx="7417375" cy="1000239"/>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rgbClr val="A1EFBC"/>
                </a:solidFill>
              </a:rPr>
              <a:t>Follow Up: we’ll email with…</a:t>
            </a:r>
            <a:endParaRPr lang="en-US" sz="4800" dirty="0">
              <a:solidFill>
                <a:srgbClr val="A1EFBC"/>
              </a:solidFill>
            </a:endParaRPr>
          </a:p>
        </p:txBody>
      </p:sp>
      <p:sp>
        <p:nvSpPr>
          <p:cNvPr id="7" name="Content Placeholder 2"/>
          <p:cNvSpPr txBox="1">
            <a:spLocks/>
          </p:cNvSpPr>
          <p:nvPr/>
        </p:nvSpPr>
        <p:spPr>
          <a:xfrm>
            <a:off x="4771355" y="6003809"/>
            <a:ext cx="4483845" cy="838016"/>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buNone/>
            </a:pPr>
            <a:r>
              <a:rPr lang="en-US" dirty="0" err="1">
                <a:solidFill>
                  <a:schemeClr val="bg1"/>
                </a:solidFill>
              </a:rPr>
              <a:t>d</a:t>
            </a:r>
            <a:r>
              <a:rPr lang="en-US" dirty="0" err="1" smtClean="0">
                <a:solidFill>
                  <a:schemeClr val="bg1"/>
                </a:solidFill>
              </a:rPr>
              <a:t>anna.fabella@cfpic.org</a:t>
            </a:r>
            <a:endParaRPr lang="en-US" dirty="0">
              <a:solidFill>
                <a:schemeClr val="bg1"/>
              </a:solidFill>
            </a:endParaRPr>
          </a:p>
        </p:txBody>
      </p:sp>
      <p:sp>
        <p:nvSpPr>
          <p:cNvPr id="9" name="Content Placeholder 2"/>
          <p:cNvSpPr txBox="1">
            <a:spLocks/>
          </p:cNvSpPr>
          <p:nvPr/>
        </p:nvSpPr>
        <p:spPr bwMode="auto">
          <a:xfrm>
            <a:off x="1705719" y="4300500"/>
            <a:ext cx="7543800" cy="1361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solidFill>
                  <a:schemeClr val="bg1"/>
                </a:solidFill>
              </a:rPr>
              <a:t>June 5: Family Reunification/</a:t>
            </a:r>
            <a:r>
              <a:rPr lang="en-US" dirty="0" err="1" smtClean="0">
                <a:solidFill>
                  <a:schemeClr val="bg1"/>
                </a:solidFill>
              </a:rPr>
              <a:t>CalWORKS</a:t>
            </a:r>
            <a:endParaRPr lang="en-US" dirty="0" smtClean="0">
              <a:solidFill>
                <a:schemeClr val="bg1"/>
              </a:solidFill>
            </a:endParaRPr>
          </a:p>
          <a:p>
            <a:pPr lvl="1"/>
            <a:r>
              <a:rPr lang="en-US" dirty="0" smtClean="0">
                <a:solidFill>
                  <a:schemeClr val="bg1"/>
                </a:solidFill>
              </a:rPr>
              <a:t>Cathy </a:t>
            </a:r>
            <a:r>
              <a:rPr lang="en-US" dirty="0" err="1" smtClean="0">
                <a:solidFill>
                  <a:schemeClr val="bg1"/>
                </a:solidFill>
              </a:rPr>
              <a:t>Murnighan</a:t>
            </a:r>
            <a:r>
              <a:rPr lang="en-US" dirty="0" smtClean="0">
                <a:solidFill>
                  <a:schemeClr val="bg1"/>
                </a:solidFill>
              </a:rPr>
              <a:t> will send registration link</a:t>
            </a:r>
          </a:p>
        </p:txBody>
      </p:sp>
      <p:sp>
        <p:nvSpPr>
          <p:cNvPr id="10" name="Title 1"/>
          <p:cNvSpPr txBox="1">
            <a:spLocks/>
          </p:cNvSpPr>
          <p:nvPr/>
        </p:nvSpPr>
        <p:spPr>
          <a:xfrm>
            <a:off x="2133674" y="3397799"/>
            <a:ext cx="6781799" cy="1000239"/>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rgbClr val="A1EFBC"/>
                </a:solidFill>
              </a:rPr>
              <a:t>Next Webinars</a:t>
            </a:r>
            <a:endParaRPr lang="en-US" sz="4800" dirty="0">
              <a:solidFill>
                <a:srgbClr val="A1EFBC"/>
              </a:solidFill>
            </a:endParaRPr>
          </a:p>
        </p:txBody>
      </p:sp>
    </p:spTree>
    <p:extLst>
      <p:ext uri="{BB962C8B-B14F-4D97-AF65-F5344CB8AC3E}">
        <p14:creationId xmlns:p14="http://schemas.microsoft.com/office/powerpoint/2010/main" xmlns="" val="3061940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580"/>
            <a:ext cx="8229600" cy="1143000"/>
          </a:xfrm>
        </p:spPr>
        <p:txBody>
          <a:bodyPr/>
          <a:lstStyle/>
          <a:p>
            <a:r>
              <a:rPr lang="en-US" b="1" dirty="0" smtClean="0">
                <a:solidFill>
                  <a:srgbClr val="A1EFBC"/>
                </a:solidFill>
              </a:rPr>
              <a:t>Agenda</a:t>
            </a:r>
            <a:endParaRPr lang="en-US" b="1" dirty="0">
              <a:solidFill>
                <a:srgbClr val="A1EFBC"/>
              </a:solidFill>
            </a:endParaRPr>
          </a:p>
        </p:txBody>
      </p:sp>
      <p:sp>
        <p:nvSpPr>
          <p:cNvPr id="3" name="Content Placeholder 2"/>
          <p:cNvSpPr>
            <a:spLocks noGrp="1"/>
          </p:cNvSpPr>
          <p:nvPr>
            <p:ph idx="1"/>
          </p:nvPr>
        </p:nvSpPr>
        <p:spPr>
          <a:xfrm>
            <a:off x="187606" y="2193858"/>
            <a:ext cx="8846355" cy="4525963"/>
          </a:xfrm>
        </p:spPr>
        <p:txBody>
          <a:bodyPr/>
          <a:lstStyle/>
          <a:p>
            <a:r>
              <a:rPr lang="en-US" sz="2800" b="1" dirty="0" smtClean="0">
                <a:solidFill>
                  <a:srgbClr val="A1EFBC"/>
                </a:solidFill>
              </a:rPr>
              <a:t>Emergency Response &amp; </a:t>
            </a:r>
            <a:r>
              <a:rPr lang="en-US" sz="2800" b="1" dirty="0" err="1" smtClean="0">
                <a:solidFill>
                  <a:srgbClr val="A1EFBC"/>
                </a:solidFill>
              </a:rPr>
              <a:t>CalWORKs</a:t>
            </a:r>
            <a:r>
              <a:rPr lang="en-US" sz="2800" b="1" dirty="0" smtClean="0">
                <a:solidFill>
                  <a:srgbClr val="A1EFBC"/>
                </a:solidFill>
              </a:rPr>
              <a:t/>
            </a:r>
            <a:br>
              <a:rPr lang="en-US" sz="2800" b="1" dirty="0" smtClean="0">
                <a:solidFill>
                  <a:srgbClr val="A1EFBC"/>
                </a:solidFill>
              </a:rPr>
            </a:br>
            <a:r>
              <a:rPr lang="en-US" sz="2800" dirty="0" smtClean="0">
                <a:solidFill>
                  <a:schemeClr val="bg1"/>
                </a:solidFill>
              </a:rPr>
              <a:t>An overview of the opportunities and challenges for coordinating services at the point of intake </a:t>
            </a:r>
          </a:p>
          <a:p>
            <a:r>
              <a:rPr lang="en-US" sz="2800" b="1" dirty="0" smtClean="0">
                <a:solidFill>
                  <a:srgbClr val="A1EFBC"/>
                </a:solidFill>
              </a:rPr>
              <a:t>Linkages as a Prevention Strategy</a:t>
            </a:r>
            <a:br>
              <a:rPr lang="en-US" sz="2800" b="1" dirty="0" smtClean="0">
                <a:solidFill>
                  <a:srgbClr val="A1EFBC"/>
                </a:solidFill>
              </a:rPr>
            </a:br>
            <a:r>
              <a:rPr lang="en-US" sz="2800" dirty="0" smtClean="0">
                <a:solidFill>
                  <a:schemeClr val="bg1"/>
                </a:solidFill>
              </a:rPr>
              <a:t>Successful innovations presented by several counties</a:t>
            </a:r>
            <a:endParaRPr lang="en-US" sz="2800" dirty="0" smtClean="0">
              <a:solidFill>
                <a:srgbClr val="A1EFBC"/>
              </a:solidFill>
            </a:endParaRPr>
          </a:p>
          <a:p>
            <a:pPr>
              <a:spcBef>
                <a:spcPts val="1000"/>
              </a:spcBef>
            </a:pPr>
            <a:r>
              <a:rPr lang="en-US" sz="2800" b="1" dirty="0" smtClean="0">
                <a:solidFill>
                  <a:srgbClr val="A1EFBC"/>
                </a:solidFill>
              </a:rPr>
              <a:t>Maintaining Coordination</a:t>
            </a:r>
            <a:br>
              <a:rPr lang="en-US" sz="2800" b="1" dirty="0" smtClean="0">
                <a:solidFill>
                  <a:srgbClr val="A1EFBC"/>
                </a:solidFill>
              </a:rPr>
            </a:br>
            <a:r>
              <a:rPr lang="en-US" sz="2800" dirty="0" smtClean="0">
                <a:solidFill>
                  <a:schemeClr val="bg1"/>
                </a:solidFill>
              </a:rPr>
              <a:t>Focusing on the handoff from ER to FM or FR</a:t>
            </a:r>
          </a:p>
          <a:p>
            <a:pPr>
              <a:spcBef>
                <a:spcPts val="1000"/>
              </a:spcBef>
            </a:pPr>
            <a:r>
              <a:rPr lang="en-US" sz="2800" b="1" dirty="0" smtClean="0">
                <a:solidFill>
                  <a:srgbClr val="A1EFBC"/>
                </a:solidFill>
              </a:rPr>
              <a:t>Follow-up Opportunities</a:t>
            </a:r>
            <a:r>
              <a:rPr lang="en-US" sz="2800" b="1" dirty="0" smtClean="0">
                <a:solidFill>
                  <a:schemeClr val="bg1"/>
                </a:solidFill>
              </a:rPr>
              <a:t/>
            </a:r>
            <a:br>
              <a:rPr lang="en-US" sz="2800" b="1" dirty="0" smtClean="0">
                <a:solidFill>
                  <a:schemeClr val="bg1"/>
                </a:solidFill>
              </a:rPr>
            </a:br>
            <a:r>
              <a:rPr lang="en-US" sz="2800" dirty="0" smtClean="0">
                <a:solidFill>
                  <a:schemeClr val="bg1"/>
                </a:solidFill>
              </a:rPr>
              <a:t>Plus next steps</a:t>
            </a:r>
          </a:p>
        </p:txBody>
      </p:sp>
    </p:spTree>
    <p:extLst>
      <p:ext uri="{BB962C8B-B14F-4D97-AF65-F5344CB8AC3E}">
        <p14:creationId xmlns:p14="http://schemas.microsoft.com/office/powerpoint/2010/main" xmlns="" val="1525345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624" y="245317"/>
            <a:ext cx="8514437" cy="6341497"/>
          </a:xfrm>
          <a:prstGeom prst="rect">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638937" y="738546"/>
            <a:ext cx="2297640" cy="2105948"/>
          </a:xfrm>
          <a:prstGeom prst="ellipse">
            <a:avLst/>
          </a:prstGeom>
          <a:solidFill>
            <a:srgbClr val="FF0000">
              <a:alpha val="7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974382" y="739483"/>
            <a:ext cx="2297640" cy="2105948"/>
          </a:xfrm>
          <a:prstGeom prst="ellipse">
            <a:avLst/>
          </a:prstGeom>
          <a:solidFill>
            <a:srgbClr val="FFFF00">
              <a:alpha val="50000"/>
            </a:srgbClr>
          </a:solidFill>
          <a:ln>
            <a:noFill/>
          </a:ln>
          <a:effectLst>
            <a:outerShdw blurRad="40000" dist="23000" dir="5400000" rotWithShape="0">
              <a:srgbClr val="FF66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916216" y="1526427"/>
            <a:ext cx="1707726" cy="430887"/>
          </a:xfrm>
          <a:prstGeom prst="rect">
            <a:avLst/>
          </a:prstGeom>
          <a:noFill/>
        </p:spPr>
        <p:txBody>
          <a:bodyPr wrap="square" rtlCol="0">
            <a:spAutoFit/>
          </a:bodyPr>
          <a:lstStyle/>
          <a:p>
            <a:r>
              <a:rPr lang="en-US" sz="2200" dirty="0" err="1" smtClean="0"/>
              <a:t>CalWORKs</a:t>
            </a:r>
            <a:endParaRPr lang="en-US" sz="2200" dirty="0"/>
          </a:p>
        </p:txBody>
      </p:sp>
      <p:sp>
        <p:nvSpPr>
          <p:cNvPr id="7" name="TextBox 6"/>
          <p:cNvSpPr txBox="1"/>
          <p:nvPr/>
        </p:nvSpPr>
        <p:spPr>
          <a:xfrm>
            <a:off x="2579067" y="1354976"/>
            <a:ext cx="1467471" cy="769441"/>
          </a:xfrm>
          <a:prstGeom prst="rect">
            <a:avLst/>
          </a:prstGeom>
          <a:noFill/>
        </p:spPr>
        <p:txBody>
          <a:bodyPr wrap="square" rtlCol="0">
            <a:spAutoFit/>
          </a:bodyPr>
          <a:lstStyle/>
          <a:p>
            <a:pPr algn="r"/>
            <a:r>
              <a:rPr lang="en-US" sz="2200" dirty="0" smtClean="0"/>
              <a:t>Emergency</a:t>
            </a:r>
            <a:br>
              <a:rPr lang="en-US" sz="2200" dirty="0" smtClean="0"/>
            </a:br>
            <a:r>
              <a:rPr lang="en-US" sz="2200" dirty="0" smtClean="0"/>
              <a:t>Response</a:t>
            </a:r>
            <a:endParaRPr lang="en-US" sz="2200" dirty="0"/>
          </a:p>
        </p:txBody>
      </p:sp>
      <p:grpSp>
        <p:nvGrpSpPr>
          <p:cNvPr id="37" name="Group 36"/>
          <p:cNvGrpSpPr/>
          <p:nvPr/>
        </p:nvGrpSpPr>
        <p:grpSpPr>
          <a:xfrm>
            <a:off x="3564512" y="2825305"/>
            <a:ext cx="1815624" cy="2270473"/>
            <a:chOff x="3557721" y="2768994"/>
            <a:chExt cx="1634953" cy="2159624"/>
          </a:xfrm>
        </p:grpSpPr>
        <p:grpSp>
          <p:nvGrpSpPr>
            <p:cNvPr id="14" name="Group 13"/>
            <p:cNvGrpSpPr/>
            <p:nvPr/>
          </p:nvGrpSpPr>
          <p:grpSpPr>
            <a:xfrm>
              <a:off x="3557721" y="3274194"/>
              <a:ext cx="1634953" cy="1654424"/>
              <a:chOff x="714334" y="2349331"/>
              <a:chExt cx="1634953" cy="1654424"/>
            </a:xfrm>
          </p:grpSpPr>
          <p:sp>
            <p:nvSpPr>
              <p:cNvPr id="8" name="Diamond 7"/>
              <p:cNvSpPr/>
              <p:nvPr/>
            </p:nvSpPr>
            <p:spPr>
              <a:xfrm>
                <a:off x="714334" y="2349331"/>
                <a:ext cx="1634952" cy="1654424"/>
              </a:xfrm>
              <a:prstGeom prst="diamond">
                <a:avLst/>
              </a:prstGeom>
              <a:solidFill>
                <a:srgbClr val="FF6600">
                  <a:alpha val="66000"/>
                </a:srgbClr>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E46C0A"/>
                  </a:solidFill>
                </a:endParaRPr>
              </a:p>
            </p:txBody>
          </p:sp>
          <p:sp>
            <p:nvSpPr>
              <p:cNvPr id="13" name="TextBox 12"/>
              <p:cNvSpPr txBox="1"/>
              <p:nvPr/>
            </p:nvSpPr>
            <p:spPr>
              <a:xfrm>
                <a:off x="714335" y="2514217"/>
                <a:ext cx="1634952" cy="1077218"/>
              </a:xfrm>
              <a:prstGeom prst="rect">
                <a:avLst/>
              </a:prstGeom>
              <a:noFill/>
            </p:spPr>
            <p:txBody>
              <a:bodyPr wrap="square" rtlCol="0">
                <a:spAutoFit/>
              </a:bodyPr>
              <a:lstStyle/>
              <a:p>
                <a:pPr algn="ctr"/>
                <a:r>
                  <a:rPr lang="en-US" sz="1600" dirty="0"/>
                  <a:t>A</a:t>
                </a:r>
                <a:r>
                  <a:rPr lang="en-US" sz="1600" dirty="0" smtClean="0"/>
                  <a:t>gree</a:t>
                </a:r>
                <a:br>
                  <a:rPr lang="en-US" sz="1600" dirty="0" smtClean="0"/>
                </a:br>
                <a:r>
                  <a:rPr lang="en-US" sz="1600" dirty="0" smtClean="0"/>
                  <a:t>to ongoing</a:t>
                </a:r>
                <a:br>
                  <a:rPr lang="en-US" sz="1600" dirty="0" smtClean="0"/>
                </a:br>
                <a:r>
                  <a:rPr lang="en-US" sz="1600" dirty="0" smtClean="0"/>
                  <a:t>service coordination?</a:t>
                </a:r>
                <a:endParaRPr lang="en-US" sz="1600" dirty="0"/>
              </a:p>
            </p:txBody>
          </p:sp>
        </p:grpSp>
        <p:sp>
          <p:nvSpPr>
            <p:cNvPr id="16" name="Down Arrow 15"/>
            <p:cNvSpPr/>
            <p:nvPr/>
          </p:nvSpPr>
          <p:spPr>
            <a:xfrm>
              <a:off x="4121488" y="2768994"/>
              <a:ext cx="484632" cy="368329"/>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359687" y="1647232"/>
            <a:ext cx="1677044" cy="2774965"/>
            <a:chOff x="5869033" y="1733812"/>
            <a:chExt cx="1677044" cy="2774965"/>
          </a:xfrm>
        </p:grpSpPr>
        <p:grpSp>
          <p:nvGrpSpPr>
            <p:cNvPr id="18" name="Group 17"/>
            <p:cNvGrpSpPr/>
            <p:nvPr/>
          </p:nvGrpSpPr>
          <p:grpSpPr>
            <a:xfrm>
              <a:off x="5911124" y="2854353"/>
              <a:ext cx="1634953" cy="1654424"/>
              <a:chOff x="454434" y="2376781"/>
              <a:chExt cx="1634953" cy="1654424"/>
            </a:xfrm>
          </p:grpSpPr>
          <p:sp>
            <p:nvSpPr>
              <p:cNvPr id="19" name="Diamond 18"/>
              <p:cNvSpPr/>
              <p:nvPr/>
            </p:nvSpPr>
            <p:spPr>
              <a:xfrm>
                <a:off x="454434" y="2376781"/>
                <a:ext cx="1634952" cy="1654424"/>
              </a:xfrm>
              <a:prstGeom prst="diamond">
                <a:avLst/>
              </a:prstGeom>
              <a:solidFill>
                <a:srgbClr val="FFFF00">
                  <a:alpha val="64000"/>
                </a:srgb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TextBox 19"/>
              <p:cNvSpPr txBox="1"/>
              <p:nvPr/>
            </p:nvSpPr>
            <p:spPr>
              <a:xfrm>
                <a:off x="454435" y="2616841"/>
                <a:ext cx="1634952" cy="1077218"/>
              </a:xfrm>
              <a:prstGeom prst="rect">
                <a:avLst/>
              </a:prstGeom>
              <a:noFill/>
            </p:spPr>
            <p:txBody>
              <a:bodyPr wrap="square" rtlCol="0">
                <a:spAutoFit/>
              </a:bodyPr>
              <a:lstStyle/>
              <a:p>
                <a:pPr algn="ctr"/>
                <a:r>
                  <a:rPr lang="en-US" sz="1600" dirty="0" smtClean="0"/>
                  <a:t>Need </a:t>
                </a:r>
              </a:p>
              <a:p>
                <a:pPr algn="ctr"/>
                <a:r>
                  <a:rPr lang="en-US" sz="1600" dirty="0" smtClean="0"/>
                  <a:t>for family support</a:t>
                </a:r>
              </a:p>
              <a:p>
                <a:pPr algn="ctr"/>
                <a:r>
                  <a:rPr lang="en-US" sz="1600" dirty="0" smtClean="0"/>
                  <a:t>service?</a:t>
                </a:r>
                <a:endParaRPr lang="en-US" sz="1600" dirty="0"/>
              </a:p>
            </p:txBody>
          </p:sp>
        </p:grpSp>
        <p:sp>
          <p:nvSpPr>
            <p:cNvPr id="27" name="Bent Arrow 26"/>
            <p:cNvSpPr/>
            <p:nvPr/>
          </p:nvSpPr>
          <p:spPr>
            <a:xfrm rot="5400000">
              <a:off x="5942588" y="1660257"/>
              <a:ext cx="975761" cy="1122871"/>
            </a:xfrm>
            <a:prstGeom prst="ben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p:cNvGrpSpPr/>
          <p:nvPr/>
        </p:nvGrpSpPr>
        <p:grpSpPr>
          <a:xfrm>
            <a:off x="868264" y="1647232"/>
            <a:ext cx="1653079" cy="2758465"/>
            <a:chOff x="723954" y="1733812"/>
            <a:chExt cx="1653079" cy="2758465"/>
          </a:xfrm>
        </p:grpSpPr>
        <p:grpSp>
          <p:nvGrpSpPr>
            <p:cNvPr id="23" name="Group 22"/>
            <p:cNvGrpSpPr/>
            <p:nvPr/>
          </p:nvGrpSpPr>
          <p:grpSpPr>
            <a:xfrm>
              <a:off x="723954" y="2837853"/>
              <a:ext cx="1634953" cy="1654424"/>
              <a:chOff x="454434" y="2376781"/>
              <a:chExt cx="1634953" cy="1654424"/>
            </a:xfrm>
          </p:grpSpPr>
          <p:sp>
            <p:nvSpPr>
              <p:cNvPr id="24" name="Diamond 23"/>
              <p:cNvSpPr/>
              <p:nvPr/>
            </p:nvSpPr>
            <p:spPr>
              <a:xfrm>
                <a:off x="454434" y="2376781"/>
                <a:ext cx="1634952" cy="1654424"/>
              </a:xfrm>
              <a:prstGeom prst="diamond">
                <a:avLst/>
              </a:prstGeom>
              <a:solidFill>
                <a:srgbClr val="FF0000">
                  <a:alpha val="70000"/>
                </a:srgb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TextBox 24"/>
              <p:cNvSpPr txBox="1"/>
              <p:nvPr/>
            </p:nvSpPr>
            <p:spPr>
              <a:xfrm>
                <a:off x="454435" y="2629669"/>
                <a:ext cx="1634952" cy="830997"/>
              </a:xfrm>
              <a:prstGeom prst="rect">
                <a:avLst/>
              </a:prstGeom>
              <a:noFill/>
            </p:spPr>
            <p:txBody>
              <a:bodyPr wrap="square" rtlCol="0">
                <a:spAutoFit/>
              </a:bodyPr>
              <a:lstStyle/>
              <a:p>
                <a:pPr algn="ctr"/>
                <a:r>
                  <a:rPr lang="en-US" sz="1600" dirty="0" smtClean="0"/>
                  <a:t>Need</a:t>
                </a:r>
                <a:br>
                  <a:rPr lang="en-US" sz="1600" dirty="0" smtClean="0"/>
                </a:br>
                <a:r>
                  <a:rPr lang="en-US" sz="1600" dirty="0" smtClean="0"/>
                  <a:t>for economic self-sufficiency?</a:t>
                </a:r>
                <a:endParaRPr lang="en-US" sz="1600" dirty="0"/>
              </a:p>
            </p:txBody>
          </p:sp>
        </p:grpSp>
        <p:sp>
          <p:nvSpPr>
            <p:cNvPr id="28" name="Bent Arrow 27"/>
            <p:cNvSpPr/>
            <p:nvPr/>
          </p:nvSpPr>
          <p:spPr>
            <a:xfrm rot="16200000" flipH="1">
              <a:off x="1342095" y="1674636"/>
              <a:ext cx="975761" cy="1094114"/>
            </a:xfrm>
            <a:prstGeom prst="ben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9" name="Right Brace 28"/>
          <p:cNvSpPr/>
          <p:nvPr/>
        </p:nvSpPr>
        <p:spPr>
          <a:xfrm rot="5400000">
            <a:off x="6901546" y="3605421"/>
            <a:ext cx="694797" cy="2317923"/>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tx1"/>
                </a:solidFill>
              </a:ln>
            </a:endParaRPr>
          </a:p>
        </p:txBody>
      </p:sp>
      <p:sp>
        <p:nvSpPr>
          <p:cNvPr id="30" name="Right Brace 29"/>
          <p:cNvSpPr/>
          <p:nvPr/>
        </p:nvSpPr>
        <p:spPr>
          <a:xfrm rot="5400000">
            <a:off x="1343279" y="3569199"/>
            <a:ext cx="707625" cy="2287758"/>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tx1"/>
                </a:solidFill>
              </a:ln>
            </a:endParaRPr>
          </a:p>
        </p:txBody>
      </p:sp>
      <p:sp>
        <p:nvSpPr>
          <p:cNvPr id="32" name="TextBox 31"/>
          <p:cNvSpPr txBox="1"/>
          <p:nvPr/>
        </p:nvSpPr>
        <p:spPr>
          <a:xfrm>
            <a:off x="526098" y="4895895"/>
            <a:ext cx="2409733" cy="646331"/>
          </a:xfrm>
          <a:prstGeom prst="rect">
            <a:avLst/>
          </a:prstGeom>
          <a:noFill/>
          <a:ln>
            <a:noFill/>
          </a:ln>
        </p:spPr>
        <p:txBody>
          <a:bodyPr wrap="square" rtlCol="0">
            <a:spAutoFit/>
          </a:bodyPr>
          <a:lstStyle/>
          <a:p>
            <a:pPr algn="ctr"/>
            <a:r>
              <a:rPr lang="en-US" sz="3600" dirty="0" smtClean="0"/>
              <a:t>Prevention</a:t>
            </a:r>
            <a:endParaRPr lang="en-US" sz="3600" dirty="0"/>
          </a:p>
        </p:txBody>
      </p:sp>
      <p:sp>
        <p:nvSpPr>
          <p:cNvPr id="33" name="TextBox 32"/>
          <p:cNvSpPr txBox="1"/>
          <p:nvPr/>
        </p:nvSpPr>
        <p:spPr>
          <a:xfrm>
            <a:off x="5951656" y="4897781"/>
            <a:ext cx="2626856" cy="646331"/>
          </a:xfrm>
          <a:prstGeom prst="rect">
            <a:avLst/>
          </a:prstGeom>
          <a:noFill/>
          <a:ln>
            <a:noFill/>
          </a:ln>
        </p:spPr>
        <p:txBody>
          <a:bodyPr wrap="square" rtlCol="0">
            <a:spAutoFit/>
          </a:bodyPr>
          <a:lstStyle/>
          <a:p>
            <a:pPr algn="ctr"/>
            <a:r>
              <a:rPr lang="en-US" sz="3600" dirty="0" smtClean="0"/>
              <a:t>Prevention</a:t>
            </a:r>
            <a:endParaRPr lang="en-US" sz="3600" dirty="0"/>
          </a:p>
        </p:txBody>
      </p:sp>
      <p:grpSp>
        <p:nvGrpSpPr>
          <p:cNvPr id="39" name="Group 38"/>
          <p:cNvGrpSpPr/>
          <p:nvPr/>
        </p:nvGrpSpPr>
        <p:grpSpPr>
          <a:xfrm>
            <a:off x="3083992" y="4834157"/>
            <a:ext cx="2787058" cy="1752657"/>
            <a:chOff x="2737647" y="5056473"/>
            <a:chExt cx="2799887" cy="1882825"/>
          </a:xfrm>
        </p:grpSpPr>
        <p:sp>
          <p:nvSpPr>
            <p:cNvPr id="31" name="Right Brace 30"/>
            <p:cNvSpPr/>
            <p:nvPr/>
          </p:nvSpPr>
          <p:spPr>
            <a:xfrm rot="5400000">
              <a:off x="3735879" y="4058241"/>
              <a:ext cx="790593" cy="2787058"/>
            </a:xfrm>
            <a:prstGeom prst="rightBrac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2910678" y="5649822"/>
              <a:ext cx="2626856" cy="1289476"/>
            </a:xfrm>
            <a:prstGeom prst="rect">
              <a:avLst/>
            </a:prstGeom>
            <a:noFill/>
          </p:spPr>
          <p:txBody>
            <a:bodyPr wrap="square" rtlCol="0">
              <a:spAutoFit/>
            </a:bodyPr>
            <a:lstStyle/>
            <a:p>
              <a:pPr algn="ctr"/>
              <a:r>
                <a:rPr lang="en-US" sz="3600" dirty="0" smtClean="0">
                  <a:solidFill>
                    <a:srgbClr val="E46C0A"/>
                  </a:solidFill>
                </a:rPr>
                <a:t>Maintaining Coordination</a:t>
              </a:r>
              <a:endParaRPr lang="en-US" sz="3600" dirty="0">
                <a:solidFill>
                  <a:srgbClr val="E46C0A"/>
                </a:solidFill>
              </a:endParaRPr>
            </a:p>
          </p:txBody>
        </p:sp>
      </p:grpSp>
      <p:sp>
        <p:nvSpPr>
          <p:cNvPr id="3" name="TextBox 2"/>
          <p:cNvSpPr txBox="1"/>
          <p:nvPr/>
        </p:nvSpPr>
        <p:spPr>
          <a:xfrm>
            <a:off x="1717317" y="245317"/>
            <a:ext cx="5981475" cy="523220"/>
          </a:xfrm>
          <a:prstGeom prst="rect">
            <a:avLst/>
          </a:prstGeom>
          <a:noFill/>
        </p:spPr>
        <p:txBody>
          <a:bodyPr wrap="square" rtlCol="0">
            <a:spAutoFit/>
          </a:bodyPr>
          <a:lstStyle/>
          <a:p>
            <a:r>
              <a:rPr lang="en-US" sz="2800" b="1" dirty="0" smtClean="0"/>
              <a:t>Emergency Response and </a:t>
            </a:r>
            <a:r>
              <a:rPr lang="en-US" sz="2800" b="1" dirty="0" err="1" smtClean="0"/>
              <a:t>CalWORKs</a:t>
            </a:r>
            <a:endParaRPr lang="en-US" b="1" dirty="0"/>
          </a:p>
        </p:txBody>
      </p:sp>
      <p:grpSp>
        <p:nvGrpSpPr>
          <p:cNvPr id="15" name="Group 14"/>
          <p:cNvGrpSpPr/>
          <p:nvPr/>
        </p:nvGrpSpPr>
        <p:grpSpPr>
          <a:xfrm>
            <a:off x="3577790" y="176536"/>
            <a:ext cx="1923416" cy="2654494"/>
            <a:chOff x="3577790" y="176536"/>
            <a:chExt cx="1923416" cy="2654494"/>
          </a:xfrm>
        </p:grpSpPr>
        <p:sp>
          <p:nvSpPr>
            <p:cNvPr id="9" name="TextBox 8"/>
            <p:cNvSpPr txBox="1"/>
            <p:nvPr/>
          </p:nvSpPr>
          <p:spPr>
            <a:xfrm>
              <a:off x="3577790" y="176536"/>
              <a:ext cx="1074850" cy="2646878"/>
            </a:xfrm>
            <a:prstGeom prst="rect">
              <a:avLst/>
            </a:prstGeom>
            <a:noFill/>
          </p:spPr>
          <p:txBody>
            <a:bodyPr wrap="square" rtlCol="0">
              <a:spAutoFit/>
            </a:bodyPr>
            <a:lstStyle/>
            <a:p>
              <a:r>
                <a:rPr lang="en-US" sz="16600" dirty="0" smtClean="0">
                  <a:solidFill>
                    <a:schemeClr val="bg1"/>
                  </a:solidFill>
                  <a:latin typeface="Arial"/>
                  <a:cs typeface="Arial"/>
                </a:rPr>
                <a:t>(</a:t>
              </a:r>
              <a:endParaRPr lang="en-US" sz="16600" dirty="0">
                <a:solidFill>
                  <a:schemeClr val="bg1"/>
                </a:solidFill>
                <a:latin typeface="Arial"/>
                <a:cs typeface="Arial"/>
              </a:endParaRPr>
            </a:p>
          </p:txBody>
        </p:sp>
        <p:sp>
          <p:nvSpPr>
            <p:cNvPr id="35" name="TextBox 34"/>
            <p:cNvSpPr txBox="1"/>
            <p:nvPr/>
          </p:nvSpPr>
          <p:spPr>
            <a:xfrm>
              <a:off x="4426356" y="184152"/>
              <a:ext cx="1074850" cy="2646878"/>
            </a:xfrm>
            <a:prstGeom prst="rect">
              <a:avLst/>
            </a:prstGeom>
            <a:noFill/>
          </p:spPr>
          <p:txBody>
            <a:bodyPr wrap="square" rtlCol="0">
              <a:spAutoFit/>
            </a:bodyPr>
            <a:lstStyle/>
            <a:p>
              <a:r>
                <a:rPr lang="en-US" sz="16600" dirty="0" smtClean="0">
                  <a:solidFill>
                    <a:schemeClr val="bg1"/>
                  </a:solidFill>
                  <a:latin typeface="Arial"/>
                  <a:cs typeface="Arial"/>
                </a:rPr>
                <a:t>)</a:t>
              </a:r>
              <a:endParaRPr lang="en-US" sz="16600" dirty="0">
                <a:solidFill>
                  <a:schemeClr val="bg1"/>
                </a:solidFill>
                <a:latin typeface="Arial"/>
                <a:cs typeface="Arial"/>
              </a:endParaRPr>
            </a:p>
          </p:txBody>
        </p:sp>
        <p:sp>
          <p:nvSpPr>
            <p:cNvPr id="11" name="TextBox 10"/>
            <p:cNvSpPr txBox="1"/>
            <p:nvPr/>
          </p:nvSpPr>
          <p:spPr>
            <a:xfrm>
              <a:off x="4017676" y="1316526"/>
              <a:ext cx="869678" cy="923330"/>
            </a:xfrm>
            <a:prstGeom prst="rect">
              <a:avLst/>
            </a:prstGeom>
            <a:noFill/>
          </p:spPr>
          <p:txBody>
            <a:bodyPr wrap="square" rtlCol="0">
              <a:spAutoFit/>
            </a:bodyPr>
            <a:lstStyle/>
            <a:p>
              <a:pPr algn="ctr"/>
              <a:r>
                <a:rPr lang="en-US" dirty="0" smtClean="0"/>
                <a:t>Point of Crisis</a:t>
              </a:r>
              <a:endParaRPr lang="en-US" dirty="0"/>
            </a:p>
          </p:txBody>
        </p:sp>
      </p:grpSp>
    </p:spTree>
    <p:extLst>
      <p:ext uri="{BB962C8B-B14F-4D97-AF65-F5344CB8AC3E}">
        <p14:creationId xmlns:p14="http://schemas.microsoft.com/office/powerpoint/2010/main" xmlns="" val="106470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15"/>
                                        </p:tgtEl>
                                        <p:attrNameLst>
                                          <p:attrName>style.opacity</p:attrName>
                                        </p:attrNameLst>
                                      </p:cBhvr>
                                      <p:to>
                                        <p:strVal val="0.5"/>
                                      </p:to>
                                    </p:set>
                                    <p:animEffect filter="image" prLst="opacity: 0.5">
                                      <p:cBhvr rctx="IE">
                                        <p:cTn id="14" dur="indefinite"/>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par>
                                <p:cTn id="26" presetID="22" presetClass="entr" presetSubtype="1"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up)">
                                      <p:cBhvr>
                                        <p:cTn id="28" dur="500"/>
                                        <p:tgtEl>
                                          <p:spTgt spid="3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up)">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par>
                                <p:cTn id="40" presetID="22" presetClass="entr" presetSubtype="1"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624" y="245317"/>
            <a:ext cx="8514437" cy="634149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638937" y="738546"/>
            <a:ext cx="2297640" cy="2105948"/>
          </a:xfrm>
          <a:prstGeom prst="ellipse">
            <a:avLst/>
          </a:prstGeom>
          <a:solidFill>
            <a:srgbClr val="FF0000">
              <a:alpha val="7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974382" y="739483"/>
            <a:ext cx="2297640" cy="2105948"/>
          </a:xfrm>
          <a:prstGeom prst="ellipse">
            <a:avLst/>
          </a:prstGeom>
          <a:solidFill>
            <a:srgbClr val="FFFF00">
              <a:alpha val="50000"/>
            </a:srgbClr>
          </a:solidFill>
          <a:ln>
            <a:noFill/>
          </a:ln>
          <a:effectLst>
            <a:outerShdw blurRad="40000" dist="23000" dir="5400000" rotWithShape="0">
              <a:srgbClr val="FF66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916216" y="1526427"/>
            <a:ext cx="1707726" cy="430887"/>
          </a:xfrm>
          <a:prstGeom prst="rect">
            <a:avLst/>
          </a:prstGeom>
          <a:noFill/>
        </p:spPr>
        <p:txBody>
          <a:bodyPr wrap="square" rtlCol="0">
            <a:spAutoFit/>
          </a:bodyPr>
          <a:lstStyle/>
          <a:p>
            <a:r>
              <a:rPr lang="en-US" sz="2200" dirty="0" err="1" smtClean="0"/>
              <a:t>CalWORKs</a:t>
            </a:r>
            <a:endParaRPr lang="en-US" sz="2200" dirty="0"/>
          </a:p>
        </p:txBody>
      </p:sp>
      <p:sp>
        <p:nvSpPr>
          <p:cNvPr id="7" name="TextBox 6"/>
          <p:cNvSpPr txBox="1"/>
          <p:nvPr/>
        </p:nvSpPr>
        <p:spPr>
          <a:xfrm>
            <a:off x="2579067" y="1354976"/>
            <a:ext cx="1467471" cy="769441"/>
          </a:xfrm>
          <a:prstGeom prst="rect">
            <a:avLst/>
          </a:prstGeom>
          <a:noFill/>
        </p:spPr>
        <p:txBody>
          <a:bodyPr wrap="square" rtlCol="0">
            <a:spAutoFit/>
          </a:bodyPr>
          <a:lstStyle/>
          <a:p>
            <a:pPr algn="r"/>
            <a:r>
              <a:rPr lang="en-US" sz="2200" dirty="0" smtClean="0"/>
              <a:t>Emergency</a:t>
            </a:r>
            <a:br>
              <a:rPr lang="en-US" sz="2200" dirty="0" smtClean="0"/>
            </a:br>
            <a:r>
              <a:rPr lang="en-US" sz="2200" dirty="0" smtClean="0"/>
              <a:t>Response</a:t>
            </a:r>
            <a:endParaRPr lang="en-US" sz="2200" dirty="0"/>
          </a:p>
        </p:txBody>
      </p:sp>
      <p:grpSp>
        <p:nvGrpSpPr>
          <p:cNvPr id="36" name="Group 35"/>
          <p:cNvGrpSpPr/>
          <p:nvPr/>
        </p:nvGrpSpPr>
        <p:grpSpPr>
          <a:xfrm>
            <a:off x="868264" y="1647232"/>
            <a:ext cx="1653079" cy="2758465"/>
            <a:chOff x="723954" y="1733812"/>
            <a:chExt cx="1653079" cy="2758465"/>
          </a:xfrm>
        </p:grpSpPr>
        <p:grpSp>
          <p:nvGrpSpPr>
            <p:cNvPr id="23" name="Group 22"/>
            <p:cNvGrpSpPr/>
            <p:nvPr/>
          </p:nvGrpSpPr>
          <p:grpSpPr>
            <a:xfrm>
              <a:off x="723954" y="2837853"/>
              <a:ext cx="1634953" cy="1654424"/>
              <a:chOff x="454434" y="2376781"/>
              <a:chExt cx="1634953" cy="1654424"/>
            </a:xfrm>
          </p:grpSpPr>
          <p:sp>
            <p:nvSpPr>
              <p:cNvPr id="24" name="Diamond 23"/>
              <p:cNvSpPr/>
              <p:nvPr/>
            </p:nvSpPr>
            <p:spPr>
              <a:xfrm>
                <a:off x="454434" y="2376781"/>
                <a:ext cx="1634952" cy="1654424"/>
              </a:xfrm>
              <a:prstGeom prst="diamond">
                <a:avLst/>
              </a:prstGeom>
              <a:solidFill>
                <a:srgbClr val="FF0000">
                  <a:alpha val="70000"/>
                </a:srgb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TextBox 24"/>
              <p:cNvSpPr txBox="1"/>
              <p:nvPr/>
            </p:nvSpPr>
            <p:spPr>
              <a:xfrm>
                <a:off x="454435" y="2629669"/>
                <a:ext cx="1634952" cy="830997"/>
              </a:xfrm>
              <a:prstGeom prst="rect">
                <a:avLst/>
              </a:prstGeom>
              <a:noFill/>
            </p:spPr>
            <p:txBody>
              <a:bodyPr wrap="square" rtlCol="0">
                <a:spAutoFit/>
              </a:bodyPr>
              <a:lstStyle/>
              <a:p>
                <a:pPr algn="ctr"/>
                <a:r>
                  <a:rPr lang="en-US" sz="1600" dirty="0" smtClean="0"/>
                  <a:t>Need</a:t>
                </a:r>
                <a:br>
                  <a:rPr lang="en-US" sz="1600" dirty="0" smtClean="0"/>
                </a:br>
                <a:r>
                  <a:rPr lang="en-US" sz="1600" dirty="0" smtClean="0"/>
                  <a:t>for economic self-sufficiency?</a:t>
                </a:r>
                <a:endParaRPr lang="en-US" sz="1600" dirty="0"/>
              </a:p>
            </p:txBody>
          </p:sp>
        </p:grpSp>
        <p:sp>
          <p:nvSpPr>
            <p:cNvPr id="28" name="Bent Arrow 27"/>
            <p:cNvSpPr/>
            <p:nvPr/>
          </p:nvSpPr>
          <p:spPr>
            <a:xfrm rot="16200000" flipH="1">
              <a:off x="1342095" y="1674636"/>
              <a:ext cx="975761" cy="1094114"/>
            </a:xfrm>
            <a:prstGeom prst="ben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 name="TextBox 2"/>
          <p:cNvSpPr txBox="1"/>
          <p:nvPr/>
        </p:nvSpPr>
        <p:spPr>
          <a:xfrm>
            <a:off x="2121385" y="245317"/>
            <a:ext cx="6306457" cy="523220"/>
          </a:xfrm>
          <a:prstGeom prst="rect">
            <a:avLst/>
          </a:prstGeom>
          <a:noFill/>
        </p:spPr>
        <p:txBody>
          <a:bodyPr wrap="square" rtlCol="0">
            <a:spAutoFit/>
          </a:bodyPr>
          <a:lstStyle/>
          <a:p>
            <a:r>
              <a:rPr lang="en-US" sz="2800" b="1" dirty="0" smtClean="0"/>
              <a:t>PREVENTION: ER Point of Entry</a:t>
            </a:r>
            <a:endParaRPr lang="en-US" b="1" dirty="0"/>
          </a:p>
        </p:txBody>
      </p:sp>
      <p:grpSp>
        <p:nvGrpSpPr>
          <p:cNvPr id="11" name="Group 10"/>
          <p:cNvGrpSpPr/>
          <p:nvPr/>
        </p:nvGrpSpPr>
        <p:grpSpPr>
          <a:xfrm>
            <a:off x="317486" y="4472874"/>
            <a:ext cx="2770799" cy="1989137"/>
            <a:chOff x="317486" y="4472874"/>
            <a:chExt cx="2770799" cy="1989137"/>
          </a:xfrm>
        </p:grpSpPr>
        <p:sp>
          <p:nvSpPr>
            <p:cNvPr id="21" name="Oval 20"/>
            <p:cNvSpPr/>
            <p:nvPr/>
          </p:nvSpPr>
          <p:spPr>
            <a:xfrm>
              <a:off x="317486" y="5281491"/>
              <a:ext cx="2770799" cy="1180520"/>
            </a:xfrm>
            <a:prstGeom prst="ellipse">
              <a:avLst/>
            </a:prstGeom>
            <a:solidFill>
              <a:srgbClr val="D99088"/>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tabLst>
                  <a:tab pos="290513" algn="l"/>
                </a:tabLst>
              </a:pPr>
              <a:r>
                <a:rPr lang="en-US" sz="1600" dirty="0" smtClean="0">
                  <a:solidFill>
                    <a:schemeClr val="tx1"/>
                  </a:solidFill>
                </a:rPr>
                <a:t>Screening Tool</a:t>
              </a:r>
            </a:p>
            <a:p>
              <a:pPr marL="285750" indent="-285750" algn="ctr">
                <a:buFont typeface="Arial"/>
                <a:buChar char="•"/>
                <a:tabLst>
                  <a:tab pos="290513" algn="l"/>
                </a:tabLst>
              </a:pPr>
              <a:r>
                <a:rPr lang="en-US" sz="1600" dirty="0" smtClean="0">
                  <a:solidFill>
                    <a:schemeClr val="tx1"/>
                  </a:solidFill>
                </a:rPr>
                <a:t>Integrate with DR</a:t>
              </a:r>
              <a:endParaRPr lang="en-US" sz="1600" dirty="0">
                <a:solidFill>
                  <a:schemeClr val="tx1"/>
                </a:solidFill>
              </a:endParaRPr>
            </a:p>
          </p:txBody>
        </p:sp>
        <p:sp>
          <p:nvSpPr>
            <p:cNvPr id="22" name="Left Arrow 21"/>
            <p:cNvSpPr/>
            <p:nvPr/>
          </p:nvSpPr>
          <p:spPr>
            <a:xfrm rot="5400000" flipH="1">
              <a:off x="1350273" y="4601774"/>
              <a:ext cx="683385" cy="425585"/>
            </a:xfrm>
            <a:prstGeom prst="leftArrow">
              <a:avLst/>
            </a:prstGeom>
            <a:solidFill>
              <a:schemeClr val="bg1"/>
            </a:solidFill>
            <a:ln>
              <a:solidFill>
                <a:srgbClr val="558E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42495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23 at 11.45.29 AM.png"/>
          <p:cNvPicPr>
            <a:picLocks noChangeAspect="1"/>
          </p:cNvPicPr>
          <p:nvPr/>
        </p:nvPicPr>
        <p:blipFill rotWithShape="1">
          <a:blip r:embed="rId3">
            <a:extLst>
              <a:ext uri="{28A0092B-C50C-407E-A947-70E740481C1C}">
                <a14:useLocalDpi xmlns:a14="http://schemas.microsoft.com/office/drawing/2010/main" xmlns="" val="0"/>
              </a:ext>
            </a:extLst>
          </a:blip>
          <a:srcRect l="6694" r="6462"/>
          <a:stretch/>
        </p:blipFill>
        <p:spPr>
          <a:xfrm>
            <a:off x="612023" y="1133258"/>
            <a:ext cx="7772686" cy="5593872"/>
          </a:xfrm>
          <a:prstGeom prst="rect">
            <a:avLst/>
          </a:prstGeom>
        </p:spPr>
      </p:pic>
      <p:sp>
        <p:nvSpPr>
          <p:cNvPr id="3" name="Right Arrow 2"/>
          <p:cNvSpPr/>
          <p:nvPr/>
        </p:nvSpPr>
        <p:spPr>
          <a:xfrm>
            <a:off x="822583" y="5396941"/>
            <a:ext cx="1385400" cy="230885"/>
          </a:xfrm>
          <a:prstGeom prst="rightArrow">
            <a:avLst/>
          </a:prstGeom>
          <a:effectLst>
            <a:glow rad="101600">
              <a:schemeClr val="accent2">
                <a:satMod val="175000"/>
                <a:alpha val="40000"/>
              </a:schemeClr>
            </a:glow>
            <a:outerShdw blurRad="76200" dir="13500000" sy="23000" kx="1200000" algn="br"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263566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4-23 at 12.10.42 PM.png"/>
          <p:cNvPicPr>
            <a:picLocks noChangeAspect="1"/>
          </p:cNvPicPr>
          <p:nvPr/>
        </p:nvPicPr>
        <p:blipFill rotWithShape="1">
          <a:blip r:embed="rId3">
            <a:extLst>
              <a:ext uri="{28A0092B-C50C-407E-A947-70E740481C1C}">
                <a14:useLocalDpi xmlns:a14="http://schemas.microsoft.com/office/drawing/2010/main" xmlns="" val="0"/>
              </a:ext>
            </a:extLst>
          </a:blip>
          <a:srcRect l="4016" r="5694"/>
          <a:stretch/>
        </p:blipFill>
        <p:spPr>
          <a:xfrm>
            <a:off x="749739" y="1244656"/>
            <a:ext cx="7726785" cy="5348609"/>
          </a:xfrm>
          <a:prstGeom prst="rect">
            <a:avLst/>
          </a:prstGeom>
        </p:spPr>
      </p:pic>
    </p:spTree>
    <p:extLst>
      <p:ext uri="{BB962C8B-B14F-4D97-AF65-F5344CB8AC3E}">
        <p14:creationId xmlns:p14="http://schemas.microsoft.com/office/powerpoint/2010/main" xmlns="" val="212246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624" y="245317"/>
            <a:ext cx="8514437" cy="634149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638937" y="738546"/>
            <a:ext cx="2297640" cy="2105948"/>
          </a:xfrm>
          <a:prstGeom prst="ellipse">
            <a:avLst/>
          </a:prstGeom>
          <a:solidFill>
            <a:srgbClr val="FF0000">
              <a:alpha val="7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974382" y="739483"/>
            <a:ext cx="2297640" cy="2105948"/>
          </a:xfrm>
          <a:prstGeom prst="ellipse">
            <a:avLst/>
          </a:prstGeom>
          <a:solidFill>
            <a:srgbClr val="FFFF00">
              <a:alpha val="50000"/>
            </a:srgbClr>
          </a:solidFill>
          <a:ln>
            <a:noFill/>
          </a:ln>
          <a:effectLst>
            <a:outerShdw blurRad="40000" dist="23000" dir="5400000" rotWithShape="0">
              <a:srgbClr val="FF66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916216" y="1526427"/>
            <a:ext cx="1707726" cy="430887"/>
          </a:xfrm>
          <a:prstGeom prst="rect">
            <a:avLst/>
          </a:prstGeom>
          <a:noFill/>
        </p:spPr>
        <p:txBody>
          <a:bodyPr wrap="square" rtlCol="0">
            <a:spAutoFit/>
          </a:bodyPr>
          <a:lstStyle/>
          <a:p>
            <a:r>
              <a:rPr lang="en-US" sz="2200" dirty="0" err="1" smtClean="0"/>
              <a:t>CalWORKs</a:t>
            </a:r>
            <a:endParaRPr lang="en-US" sz="2200" dirty="0"/>
          </a:p>
        </p:txBody>
      </p:sp>
      <p:sp>
        <p:nvSpPr>
          <p:cNvPr id="7" name="TextBox 6"/>
          <p:cNvSpPr txBox="1"/>
          <p:nvPr/>
        </p:nvSpPr>
        <p:spPr>
          <a:xfrm>
            <a:off x="2579067" y="1354976"/>
            <a:ext cx="1467471" cy="769441"/>
          </a:xfrm>
          <a:prstGeom prst="rect">
            <a:avLst/>
          </a:prstGeom>
          <a:noFill/>
        </p:spPr>
        <p:txBody>
          <a:bodyPr wrap="square" rtlCol="0">
            <a:spAutoFit/>
          </a:bodyPr>
          <a:lstStyle/>
          <a:p>
            <a:pPr algn="r"/>
            <a:r>
              <a:rPr lang="en-US" sz="2200" dirty="0" smtClean="0"/>
              <a:t>Emergency</a:t>
            </a:r>
            <a:br>
              <a:rPr lang="en-US" sz="2200" dirty="0" smtClean="0"/>
            </a:br>
            <a:r>
              <a:rPr lang="en-US" sz="2200" dirty="0" smtClean="0"/>
              <a:t>Response</a:t>
            </a:r>
            <a:endParaRPr lang="en-US" sz="2200" dirty="0"/>
          </a:p>
        </p:txBody>
      </p:sp>
      <p:grpSp>
        <p:nvGrpSpPr>
          <p:cNvPr id="36" name="Group 35"/>
          <p:cNvGrpSpPr/>
          <p:nvPr/>
        </p:nvGrpSpPr>
        <p:grpSpPr>
          <a:xfrm>
            <a:off x="868264" y="1647232"/>
            <a:ext cx="1653079" cy="2758465"/>
            <a:chOff x="723954" y="1733812"/>
            <a:chExt cx="1653079" cy="2758465"/>
          </a:xfrm>
        </p:grpSpPr>
        <p:grpSp>
          <p:nvGrpSpPr>
            <p:cNvPr id="23" name="Group 22"/>
            <p:cNvGrpSpPr/>
            <p:nvPr/>
          </p:nvGrpSpPr>
          <p:grpSpPr>
            <a:xfrm>
              <a:off x="723954" y="2837853"/>
              <a:ext cx="1634953" cy="1654424"/>
              <a:chOff x="454434" y="2376781"/>
              <a:chExt cx="1634953" cy="1654424"/>
            </a:xfrm>
          </p:grpSpPr>
          <p:sp>
            <p:nvSpPr>
              <p:cNvPr id="24" name="Diamond 23"/>
              <p:cNvSpPr/>
              <p:nvPr/>
            </p:nvSpPr>
            <p:spPr>
              <a:xfrm>
                <a:off x="454434" y="2376781"/>
                <a:ext cx="1634952" cy="1654424"/>
              </a:xfrm>
              <a:prstGeom prst="diamond">
                <a:avLst/>
              </a:prstGeom>
              <a:solidFill>
                <a:srgbClr val="FF0000">
                  <a:alpha val="70000"/>
                </a:srgb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TextBox 24"/>
              <p:cNvSpPr txBox="1"/>
              <p:nvPr/>
            </p:nvSpPr>
            <p:spPr>
              <a:xfrm>
                <a:off x="454435" y="2629669"/>
                <a:ext cx="1634952" cy="830997"/>
              </a:xfrm>
              <a:prstGeom prst="rect">
                <a:avLst/>
              </a:prstGeom>
              <a:noFill/>
            </p:spPr>
            <p:txBody>
              <a:bodyPr wrap="square" rtlCol="0">
                <a:spAutoFit/>
              </a:bodyPr>
              <a:lstStyle/>
              <a:p>
                <a:pPr algn="ctr"/>
                <a:r>
                  <a:rPr lang="en-US" sz="1600" dirty="0" smtClean="0"/>
                  <a:t>Need</a:t>
                </a:r>
                <a:br>
                  <a:rPr lang="en-US" sz="1600" dirty="0" smtClean="0"/>
                </a:br>
                <a:r>
                  <a:rPr lang="en-US" sz="1600" dirty="0" smtClean="0"/>
                  <a:t>for economic self-sufficiency?</a:t>
                </a:r>
                <a:endParaRPr lang="en-US" sz="1600" dirty="0"/>
              </a:p>
            </p:txBody>
          </p:sp>
        </p:grpSp>
        <p:sp>
          <p:nvSpPr>
            <p:cNvPr id="28" name="Bent Arrow 27"/>
            <p:cNvSpPr/>
            <p:nvPr/>
          </p:nvSpPr>
          <p:spPr>
            <a:xfrm rot="16200000" flipH="1">
              <a:off x="1342095" y="1674636"/>
              <a:ext cx="975761" cy="1094114"/>
            </a:xfrm>
            <a:prstGeom prst="ben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 name="TextBox 2"/>
          <p:cNvSpPr txBox="1"/>
          <p:nvPr/>
        </p:nvSpPr>
        <p:spPr>
          <a:xfrm>
            <a:off x="2121385" y="245317"/>
            <a:ext cx="6306457" cy="523220"/>
          </a:xfrm>
          <a:prstGeom prst="rect">
            <a:avLst/>
          </a:prstGeom>
          <a:noFill/>
        </p:spPr>
        <p:txBody>
          <a:bodyPr wrap="square" rtlCol="0">
            <a:spAutoFit/>
          </a:bodyPr>
          <a:lstStyle/>
          <a:p>
            <a:r>
              <a:rPr lang="en-US" sz="2800" b="1" dirty="0" smtClean="0"/>
              <a:t>PREVENTION: ER Point of Entry</a:t>
            </a:r>
            <a:endParaRPr lang="en-US" b="1" dirty="0"/>
          </a:p>
        </p:txBody>
      </p:sp>
      <p:grpSp>
        <p:nvGrpSpPr>
          <p:cNvPr id="11" name="Group 10"/>
          <p:cNvGrpSpPr/>
          <p:nvPr/>
        </p:nvGrpSpPr>
        <p:grpSpPr>
          <a:xfrm>
            <a:off x="317486" y="4472874"/>
            <a:ext cx="2770799" cy="1989137"/>
            <a:chOff x="317486" y="4472874"/>
            <a:chExt cx="2770799" cy="1989137"/>
          </a:xfrm>
        </p:grpSpPr>
        <p:sp>
          <p:nvSpPr>
            <p:cNvPr id="21" name="Oval 20"/>
            <p:cNvSpPr/>
            <p:nvPr/>
          </p:nvSpPr>
          <p:spPr>
            <a:xfrm>
              <a:off x="317486" y="5281491"/>
              <a:ext cx="2770799" cy="1180520"/>
            </a:xfrm>
            <a:prstGeom prst="ellipse">
              <a:avLst/>
            </a:prstGeom>
            <a:solidFill>
              <a:srgbClr val="D99088"/>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tabLst>
                  <a:tab pos="290513" algn="l"/>
                </a:tabLst>
              </a:pPr>
              <a:r>
                <a:rPr lang="en-US" sz="1600" dirty="0" smtClean="0">
                  <a:solidFill>
                    <a:schemeClr val="tx1"/>
                  </a:solidFill>
                </a:rPr>
                <a:t>Screening Tool</a:t>
              </a:r>
            </a:p>
            <a:p>
              <a:pPr marL="285750" indent="-285750" algn="ctr">
                <a:buFont typeface="Arial"/>
                <a:buChar char="•"/>
                <a:tabLst>
                  <a:tab pos="290513" algn="l"/>
                </a:tabLst>
              </a:pPr>
              <a:r>
                <a:rPr lang="en-US" sz="1600" dirty="0" smtClean="0">
                  <a:solidFill>
                    <a:schemeClr val="tx1"/>
                  </a:solidFill>
                </a:rPr>
                <a:t>Integrate with DR</a:t>
              </a:r>
              <a:endParaRPr lang="en-US" sz="1600" dirty="0">
                <a:solidFill>
                  <a:schemeClr val="tx1"/>
                </a:solidFill>
              </a:endParaRPr>
            </a:p>
          </p:txBody>
        </p:sp>
        <p:sp>
          <p:nvSpPr>
            <p:cNvPr id="22" name="Left Arrow 21"/>
            <p:cNvSpPr/>
            <p:nvPr/>
          </p:nvSpPr>
          <p:spPr>
            <a:xfrm rot="5400000" flipH="1">
              <a:off x="1350273" y="4601774"/>
              <a:ext cx="683385" cy="425585"/>
            </a:xfrm>
            <a:prstGeom prst="leftArrow">
              <a:avLst/>
            </a:prstGeom>
            <a:solidFill>
              <a:schemeClr val="bg1"/>
            </a:solidFill>
            <a:ln>
              <a:solidFill>
                <a:srgbClr val="558E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8642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0998"/>
            <a:ext cx="8229600" cy="1143000"/>
          </a:xfrm>
        </p:spPr>
        <p:txBody>
          <a:bodyPr/>
          <a:lstStyle/>
          <a:p>
            <a:r>
              <a:rPr lang="en-US" b="1" dirty="0" smtClean="0"/>
              <a:t>Orange County:</a:t>
            </a:r>
            <a:br>
              <a:rPr lang="en-US" b="1" dirty="0" smtClean="0"/>
            </a:br>
            <a:r>
              <a:rPr lang="en-US" b="1" dirty="0" smtClean="0"/>
              <a:t>Linkages &amp; Differential Response</a:t>
            </a:r>
            <a:endParaRPr lang="en-US" b="1" dirty="0"/>
          </a:p>
        </p:txBody>
      </p:sp>
      <p:sp>
        <p:nvSpPr>
          <p:cNvPr id="3" name="Content Placeholder 2"/>
          <p:cNvSpPr>
            <a:spLocks noGrp="1"/>
          </p:cNvSpPr>
          <p:nvPr>
            <p:ph idx="1"/>
          </p:nvPr>
        </p:nvSpPr>
        <p:spPr>
          <a:xfrm>
            <a:off x="457200" y="2296560"/>
            <a:ext cx="8229600" cy="4525963"/>
          </a:xfrm>
        </p:spPr>
        <p:txBody>
          <a:bodyPr/>
          <a:lstStyle/>
          <a:p>
            <a:pPr defTabSz="914400" fontAlgn="base">
              <a:lnSpc>
                <a:spcPct val="80000"/>
              </a:lnSpc>
              <a:spcAft>
                <a:spcPct val="0"/>
              </a:spcAft>
              <a:buClr>
                <a:srgbClr val="000000"/>
              </a:buClr>
              <a:buBlip>
                <a:blip r:embed="rId3"/>
              </a:buBlip>
            </a:pPr>
            <a:r>
              <a:rPr lang="en-US" sz="2800" dirty="0">
                <a:latin typeface="Arial" charset="0"/>
              </a:rPr>
              <a:t>Differential Response offers an alternative response (Path I, II, and III) to allegations of abuse based on the Risk level of the family.  </a:t>
            </a:r>
            <a:endParaRPr lang="en-US" sz="2800" dirty="0" smtClean="0">
              <a:latin typeface="Arial" charset="0"/>
            </a:endParaRPr>
          </a:p>
          <a:p>
            <a:pPr marL="0" indent="0" defTabSz="914400" fontAlgn="base">
              <a:lnSpc>
                <a:spcPct val="80000"/>
              </a:lnSpc>
              <a:spcAft>
                <a:spcPct val="0"/>
              </a:spcAft>
              <a:buClr>
                <a:srgbClr val="000000"/>
              </a:buClr>
              <a:buNone/>
            </a:pPr>
            <a:endParaRPr lang="en-US" sz="2800" dirty="0" smtClean="0">
              <a:latin typeface="Arial" charset="0"/>
            </a:endParaRPr>
          </a:p>
          <a:p>
            <a:pPr defTabSz="914400" fontAlgn="base">
              <a:lnSpc>
                <a:spcPct val="80000"/>
              </a:lnSpc>
              <a:spcAft>
                <a:spcPct val="0"/>
              </a:spcAft>
              <a:buClr>
                <a:srgbClr val="000000"/>
              </a:buClr>
              <a:buBlip>
                <a:blip r:embed="rId3"/>
              </a:buBlip>
            </a:pPr>
            <a:r>
              <a:rPr lang="en-US" sz="2800" dirty="0" smtClean="0">
                <a:latin typeface="Arial" charset="0"/>
              </a:rPr>
              <a:t>Orange County’s </a:t>
            </a:r>
            <a:r>
              <a:rPr lang="en-US" sz="2800" dirty="0">
                <a:latin typeface="Arial" charset="0"/>
              </a:rPr>
              <a:t>DR Project </a:t>
            </a:r>
            <a:r>
              <a:rPr lang="en-US" sz="2800" dirty="0" smtClean="0">
                <a:latin typeface="Arial" charset="0"/>
              </a:rPr>
              <a:t>is…		</a:t>
            </a:r>
            <a:r>
              <a:rPr lang="en-US" sz="2800" smtClean="0">
                <a:latin typeface="Arial" charset="0"/>
              </a:rPr>
              <a:t>	a </a:t>
            </a:r>
            <a:r>
              <a:rPr lang="en-US" sz="2800" dirty="0">
                <a:latin typeface="Arial" charset="0"/>
              </a:rPr>
              <a:t>Community and Agency response based on the tenet that child abuse is </a:t>
            </a:r>
            <a:r>
              <a:rPr lang="en-US" sz="2800" u="sng" dirty="0">
                <a:latin typeface="Arial" charset="0"/>
              </a:rPr>
              <a:t>both an Agency and a community concern</a:t>
            </a:r>
            <a:r>
              <a:rPr lang="en-US" sz="2800" dirty="0">
                <a:latin typeface="Arial" charset="0"/>
              </a:rPr>
              <a:t>.</a:t>
            </a:r>
          </a:p>
        </p:txBody>
      </p:sp>
    </p:spTree>
    <p:extLst>
      <p:ext uri="{BB962C8B-B14F-4D97-AF65-F5344CB8AC3E}">
        <p14:creationId xmlns:p14="http://schemas.microsoft.com/office/powerpoint/2010/main" xmlns="" val="1518881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17346</TotalTime>
  <Words>2286</Words>
  <Application>Microsoft Office PowerPoint</Application>
  <PresentationFormat>On-screen Show (4:3)</PresentationFormat>
  <Paragraphs>252</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Crayons</vt:lpstr>
      <vt:lpstr>Welcome to the ER/CalWORKs Webinar!</vt:lpstr>
      <vt:lpstr>Partnering at the Intersection of Emergency Response &amp; CalWORKS</vt:lpstr>
      <vt:lpstr>Agenda</vt:lpstr>
      <vt:lpstr>Slide 4</vt:lpstr>
      <vt:lpstr>Slide 5</vt:lpstr>
      <vt:lpstr>Slide 6</vt:lpstr>
      <vt:lpstr>Slide 7</vt:lpstr>
      <vt:lpstr>Slide 8</vt:lpstr>
      <vt:lpstr>Orange County: Linkages &amp; Differential Response</vt:lpstr>
      <vt:lpstr>Slide 10</vt:lpstr>
      <vt:lpstr>Outcome Measurements</vt:lpstr>
      <vt:lpstr>Slide 12</vt:lpstr>
      <vt:lpstr>Orange County:   Family Support Prevention Services</vt:lpstr>
      <vt:lpstr>Slide 14</vt:lpstr>
      <vt:lpstr>Slide 15</vt:lpstr>
      <vt:lpstr>Orange County: CalWORKs SDM Prevention Services</vt:lpstr>
      <vt:lpstr>CalWORKs SDM Objectives</vt:lpstr>
      <vt:lpstr>CalWORKs SDM Outcomes</vt:lpstr>
      <vt:lpstr>CalWORKs SDM Outcomes (cont.)</vt:lpstr>
      <vt:lpstr>Q &amp; A</vt:lpstr>
      <vt:lpstr>Slide 21</vt:lpstr>
      <vt:lpstr>County Examples:      Sharing best practices</vt:lpstr>
      <vt:lpstr>Other experiences to share?</vt:lpstr>
      <vt:lpstr>Wrapping Up—or Continuing—the Conversation</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Linkages  Shared-Learning Plan</dc:title>
  <dc:creator>Martha Hurwitz</dc:creator>
  <cp:lastModifiedBy>Cathy Murnighan</cp:lastModifiedBy>
  <cp:revision>159</cp:revision>
  <dcterms:created xsi:type="dcterms:W3CDTF">2012-01-14T17:13:26Z</dcterms:created>
  <dcterms:modified xsi:type="dcterms:W3CDTF">2012-12-19T23:16:43Z</dcterms:modified>
</cp:coreProperties>
</file>