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1" r:id="rId2"/>
    <p:sldId id="256" r:id="rId3"/>
    <p:sldId id="257" r:id="rId4"/>
    <p:sldId id="359" r:id="rId5"/>
    <p:sldId id="363" r:id="rId6"/>
    <p:sldId id="384" r:id="rId7"/>
    <p:sldId id="366" r:id="rId8"/>
    <p:sldId id="360" r:id="rId9"/>
    <p:sldId id="392" r:id="rId10"/>
    <p:sldId id="393" r:id="rId11"/>
    <p:sldId id="394" r:id="rId12"/>
    <p:sldId id="395" r:id="rId13"/>
    <p:sldId id="349" r:id="rId14"/>
    <p:sldId id="380" r:id="rId15"/>
    <p:sldId id="387" r:id="rId16"/>
    <p:sldId id="391" r:id="rId17"/>
    <p:sldId id="388" r:id="rId18"/>
    <p:sldId id="389" r:id="rId19"/>
    <p:sldId id="390" r:id="rId20"/>
    <p:sldId id="385" r:id="rId21"/>
    <p:sldId id="383" r:id="rId22"/>
    <p:sldId id="362"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5B5"/>
    <a:srgbClr val="003192"/>
    <a:srgbClr val="0036A2"/>
    <a:srgbClr val="003399"/>
    <a:srgbClr val="03467F"/>
    <a:srgbClr val="043D7F"/>
    <a:srgbClr val="022E7F"/>
    <a:srgbClr val="0669BD"/>
    <a:srgbClr val="4A7EBB"/>
    <a:srgbClr val="4A7E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54" autoAdjust="0"/>
    <p:restoredTop sz="92569" autoAdjust="0"/>
  </p:normalViewPr>
  <p:slideViewPr>
    <p:cSldViewPr snapToGrid="0" snapToObjects="1">
      <p:cViewPr>
        <p:scale>
          <a:sx n="75" d="100"/>
          <a:sy n="75" d="100"/>
        </p:scale>
        <p:origin x="-307" y="-58"/>
      </p:cViewPr>
      <p:guideLst>
        <p:guide orient="horz" pos="1255"/>
        <p:guide pos="5097"/>
      </p:guideLst>
    </p:cSldViewPr>
  </p:slideViewPr>
  <p:notesTextViewPr>
    <p:cViewPr>
      <p:scale>
        <a:sx n="100" d="100"/>
        <a:sy n="100" d="100"/>
      </p:scale>
      <p:origin x="0" y="0"/>
    </p:cViewPr>
  </p:notesTextViewPr>
  <p:sorterViewPr>
    <p:cViewPr>
      <p:scale>
        <a:sx n="106" d="100"/>
        <a:sy n="106" d="100"/>
      </p:scale>
      <p:origin x="0" y="0"/>
    </p:cViewPr>
  </p:sorterViewPr>
  <p:notesViewPr>
    <p:cSldViewPr snapToGrid="0" snapToObjects="1" showGuides="1">
      <p:cViewPr varScale="1">
        <p:scale>
          <a:sx n="87" d="100"/>
          <a:sy n="87" d="100"/>
        </p:scale>
        <p:origin x="-329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DC982-2820-1F40-98CA-33579BE9B739}" type="datetimeFigureOut">
              <a:rPr lang="en-US" smtClean="0"/>
              <a:pPr/>
              <a:t>12/19/2012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E9D1C-05AA-2546-8B2E-18A776E9216B}" type="slidenum">
              <a:rPr lang="en-US" smtClean="0"/>
              <a:pPr/>
              <a:t>‹#›</a:t>
            </a:fld>
            <a:endParaRPr lang="en-US"/>
          </a:p>
        </p:txBody>
      </p:sp>
    </p:spTree>
    <p:extLst>
      <p:ext uri="{BB962C8B-B14F-4D97-AF65-F5344CB8AC3E}">
        <p14:creationId xmlns:p14="http://schemas.microsoft.com/office/powerpoint/2010/main" xmlns="" val="789541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9:00am</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a:t>
            </a:fld>
            <a:endParaRPr lang="en-US" dirty="0"/>
          </a:p>
        </p:txBody>
      </p:sp>
    </p:spTree>
    <p:extLst>
      <p:ext uri="{BB962C8B-B14F-4D97-AF65-F5344CB8AC3E}">
        <p14:creationId xmlns:p14="http://schemas.microsoft.com/office/powerpoint/2010/main" xmlns="" val="142972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9:20am – 9:40 (3 of 6 slides)</a:t>
            </a: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10</a:t>
            </a:fld>
            <a:endParaRPr lang="en-US"/>
          </a:p>
        </p:txBody>
      </p:sp>
    </p:spTree>
    <p:extLst>
      <p:ext uri="{BB962C8B-B14F-4D97-AF65-F5344CB8AC3E}">
        <p14:creationId xmlns:p14="http://schemas.microsoft.com/office/powerpoint/2010/main" xmlns="" val="3642416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9:20am – 9:40 (4 of 6 slides)</a:t>
            </a: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11</a:t>
            </a:fld>
            <a:endParaRPr lang="en-US"/>
          </a:p>
        </p:txBody>
      </p:sp>
    </p:spTree>
    <p:extLst>
      <p:ext uri="{BB962C8B-B14F-4D97-AF65-F5344CB8AC3E}">
        <p14:creationId xmlns:p14="http://schemas.microsoft.com/office/powerpoint/2010/main" xmlns="" val="293343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9:20am – 9:40 (5 of 6 slides)</a:t>
            </a: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12</a:t>
            </a:fld>
            <a:endParaRPr lang="en-US"/>
          </a:p>
        </p:txBody>
      </p:sp>
    </p:spTree>
    <p:extLst>
      <p:ext uri="{BB962C8B-B14F-4D97-AF65-F5344CB8AC3E}">
        <p14:creationId xmlns:p14="http://schemas.microsoft.com/office/powerpoint/2010/main" xmlns="" val="2065909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9:20am – 9:40 (6 of 6 slides)</a:t>
            </a:r>
          </a:p>
          <a:p>
            <a:pPr marL="0" marR="0" indent="0" algn="l" defTabSz="457200" rtl="0" eaLnBrk="1" fontAlgn="auto" latinLnBrk="0" hangingPunct="1">
              <a:lnSpc>
                <a:spcPct val="100000"/>
              </a:lnSpc>
              <a:spcBef>
                <a:spcPts val="130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Thank</a:t>
            </a:r>
            <a:r>
              <a:rPr lang="en-US" baseline="0" dirty="0" smtClean="0"/>
              <a:t> you Imperial. We have just a few minutes. Let’s open the lines and see if there are questions from the other counties about Imperial’s presentation.</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9:40– 10:00am (1 of 7 slides)</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14</a:t>
            </a:fld>
            <a:endParaRPr lang="en-US"/>
          </a:p>
        </p:txBody>
      </p:sp>
    </p:spTree>
    <p:extLst>
      <p:ext uri="{BB962C8B-B14F-4D97-AF65-F5344CB8AC3E}">
        <p14:creationId xmlns:p14="http://schemas.microsoft.com/office/powerpoint/2010/main" xmlns="" val="3397865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9:40– 10:00am (2 of 7 slides)</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15</a:t>
            </a:fld>
            <a:endParaRPr lang="en-US"/>
          </a:p>
        </p:txBody>
      </p:sp>
    </p:spTree>
    <p:extLst>
      <p:ext uri="{BB962C8B-B14F-4D97-AF65-F5344CB8AC3E}">
        <p14:creationId xmlns:p14="http://schemas.microsoft.com/office/powerpoint/2010/main" xmlns="" val="417577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9:40– 10:00am (3 of 7 slides)</a:t>
            </a: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16</a:t>
            </a:fld>
            <a:endParaRPr lang="en-US"/>
          </a:p>
        </p:txBody>
      </p:sp>
    </p:spTree>
    <p:extLst>
      <p:ext uri="{BB962C8B-B14F-4D97-AF65-F5344CB8AC3E}">
        <p14:creationId xmlns:p14="http://schemas.microsoft.com/office/powerpoint/2010/main" xmlns="" val="636716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9:40– 10:00am (4 of 7 slides)</a:t>
            </a: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17</a:t>
            </a:fld>
            <a:endParaRPr lang="en-US"/>
          </a:p>
        </p:txBody>
      </p:sp>
    </p:spTree>
    <p:extLst>
      <p:ext uri="{BB962C8B-B14F-4D97-AF65-F5344CB8AC3E}">
        <p14:creationId xmlns:p14="http://schemas.microsoft.com/office/powerpoint/2010/main" xmlns="" val="1095696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9:40– 10:00am (5 of 7 slides)</a:t>
            </a: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18</a:t>
            </a:fld>
            <a:endParaRPr lang="en-US"/>
          </a:p>
        </p:txBody>
      </p:sp>
    </p:spTree>
    <p:extLst>
      <p:ext uri="{BB962C8B-B14F-4D97-AF65-F5344CB8AC3E}">
        <p14:creationId xmlns:p14="http://schemas.microsoft.com/office/powerpoint/2010/main" xmlns="" val="1644851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9:40– 10:00am (6 of 7 slides)</a:t>
            </a: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19</a:t>
            </a:fld>
            <a:endParaRPr lang="en-US"/>
          </a:p>
        </p:txBody>
      </p:sp>
    </p:spTree>
    <p:extLst>
      <p:ext uri="{BB962C8B-B14F-4D97-AF65-F5344CB8AC3E}">
        <p14:creationId xmlns:p14="http://schemas.microsoft.com/office/powerpoint/2010/main" xmlns="" val="167114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9:00 – 9:05 (5 minutes 1 of 2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Welcome comments,</a:t>
            </a:r>
            <a:r>
              <a:rPr lang="en-US" baseline="0" dirty="0" smtClean="0"/>
              <a:t> Danna introduces LAH, technical details if any (introduce Cathy)</a:t>
            </a:r>
          </a:p>
        </p:txBody>
      </p:sp>
      <p:sp>
        <p:nvSpPr>
          <p:cNvPr id="4" name="Slide Number Placeholder 3"/>
          <p:cNvSpPr>
            <a:spLocks noGrp="1"/>
          </p:cNvSpPr>
          <p:nvPr>
            <p:ph type="sldNum" sz="quarter" idx="10"/>
          </p:nvPr>
        </p:nvSpPr>
        <p:spPr/>
        <p:txBody>
          <a:bodyPr/>
          <a:lstStyle/>
          <a:p>
            <a:fld id="{B41E9D1C-05AA-2546-8B2E-18A776E9216B}" type="slidenum">
              <a:rPr lang="en-US" smtClean="0"/>
              <a:pPr/>
              <a:t>2</a:t>
            </a:fld>
            <a:endParaRPr lang="en-US" dirty="0"/>
          </a:p>
        </p:txBody>
      </p:sp>
    </p:spTree>
    <p:extLst>
      <p:ext uri="{BB962C8B-B14F-4D97-AF65-F5344CB8AC3E}">
        <p14:creationId xmlns:p14="http://schemas.microsoft.com/office/powerpoint/2010/main" xmlns="" val="1030039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9:40– 10:00am (7 of 7 slides)</a:t>
            </a:r>
          </a:p>
          <a:p>
            <a:pPr marL="0" marR="0" indent="0" algn="l" defTabSz="457200" rtl="0" eaLnBrk="1" fontAlgn="auto" latinLnBrk="0" hangingPunct="1">
              <a:lnSpc>
                <a:spcPct val="100000"/>
              </a:lnSpc>
              <a:spcBef>
                <a:spcPts val="130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Thank</a:t>
            </a:r>
            <a:r>
              <a:rPr lang="en-US" baseline="0" dirty="0" smtClean="0"/>
              <a:t> you Tehama. We have just a few minutes. Let’s open the lines and see if anyone from a different county has a question.</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10:00am – 10:20am (20 min)</a:t>
            </a:r>
          </a:p>
          <a:p>
            <a:pPr marL="0" marR="0" indent="0" algn="l" defTabSz="457200" rtl="0" eaLnBrk="1" fontAlgn="auto" latinLnBrk="0" hangingPunct="1">
              <a:lnSpc>
                <a:spcPct val="100000"/>
              </a:lnSpc>
              <a:spcBef>
                <a:spcPts val="130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Changes questions to these:</a:t>
            </a:r>
          </a:p>
          <a:p>
            <a:pPr marL="0" marR="0" indent="0" algn="l" defTabSz="457200" rtl="0" eaLnBrk="1" fontAlgn="auto" latinLnBrk="0" hangingPunct="1">
              <a:lnSpc>
                <a:spcPct val="100000"/>
              </a:lnSpc>
              <a:spcBef>
                <a:spcPts val="130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You’ve heard from Imperial &amp; Tehama on how they’re doing outreach to Sanctioned families</a:t>
            </a:r>
            <a:r>
              <a:rPr lang="en-US" baseline="0" dirty="0" smtClean="0"/>
              <a:t> be more successful. Now we’d like to hear if there are other ways that other counties out there are managing meeting the needs of sanctioned families. Do any of you have approaches different than Imperial and Tehama?</a:t>
            </a:r>
          </a:p>
          <a:p>
            <a:pPr marL="0" marR="0" indent="0" algn="l" defTabSz="457200" rtl="0" eaLnBrk="1" fontAlgn="auto" latinLnBrk="0" hangingPunct="1">
              <a:lnSpc>
                <a:spcPct val="100000"/>
              </a:lnSpc>
              <a:spcBef>
                <a:spcPts val="130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Are you tracking, evaluating or analyzing your</a:t>
            </a:r>
            <a:r>
              <a:rPr lang="en-US" baseline="0" dirty="0" smtClean="0"/>
              <a:t> data with respect to sanctioned families that help you make the case for improving families lives?</a:t>
            </a:r>
          </a:p>
          <a:p>
            <a:pPr marL="0" marR="0" indent="0" algn="l" defTabSz="457200" rtl="0" eaLnBrk="1" fontAlgn="auto" latinLnBrk="0" hangingPunct="1">
              <a:lnSpc>
                <a:spcPct val="100000"/>
              </a:lnSpc>
              <a:spcBef>
                <a:spcPts val="130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1300"/>
              </a:spcBef>
              <a:spcAft>
                <a:spcPts val="0"/>
              </a:spcAft>
              <a:buClrTx/>
              <a:buSzTx/>
              <a:buFontTx/>
              <a:buNone/>
              <a:tabLst/>
              <a:defRPr/>
            </a:pPr>
            <a:r>
              <a:rPr lang="en-US" baseline="0" dirty="0" smtClean="0"/>
              <a:t>[after discussion]</a:t>
            </a:r>
          </a:p>
          <a:p>
            <a:pPr marL="0" marR="0" indent="0" algn="l" defTabSz="457200" rtl="0" eaLnBrk="1" fontAlgn="auto" latinLnBrk="0" hangingPunct="1">
              <a:lnSpc>
                <a:spcPct val="100000"/>
              </a:lnSpc>
              <a:spcBef>
                <a:spcPts val="1300"/>
              </a:spcBef>
              <a:spcAft>
                <a:spcPts val="0"/>
              </a:spcAft>
              <a:buClrTx/>
              <a:buSzTx/>
              <a:buFontTx/>
              <a:buNone/>
              <a:tabLst/>
              <a:defRPr/>
            </a:pPr>
            <a:r>
              <a:rPr lang="en-US" baseline="0" dirty="0" smtClean="0"/>
              <a:t>I’m going to hand the </a:t>
            </a:r>
            <a:r>
              <a:rPr lang="en-US" baseline="0" dirty="0" err="1" smtClean="0"/>
              <a:t>mic</a:t>
            </a:r>
            <a:r>
              <a:rPr lang="en-US" baseline="0" dirty="0" smtClean="0"/>
              <a:t> over to Danna for the last couple of slides.</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10:20 – 10:30am (1 of 2 slides; 10 min)</a:t>
            </a:r>
          </a:p>
          <a:p>
            <a:pPr marL="0" marR="0" indent="0" algn="l" defTabSz="457200" rtl="0" eaLnBrk="1" fontAlgn="auto" latinLnBrk="0" hangingPunct="1">
              <a:lnSpc>
                <a:spcPct val="100000"/>
              </a:lnSpc>
              <a:spcBef>
                <a:spcPts val="130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[Danna takes over]</a:t>
            </a:r>
            <a:endParaRPr lang="en-US" baseline="0" dirty="0" smtClean="0"/>
          </a:p>
          <a:p>
            <a:pPr marL="0" marR="0" indent="0" algn="l" defTabSz="457200" rtl="0" eaLnBrk="1" fontAlgn="auto" latinLnBrk="0" hangingPunct="1">
              <a:lnSpc>
                <a:spcPct val="100000"/>
              </a:lnSpc>
              <a:spcBef>
                <a:spcPts val="130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This concludes</a:t>
            </a:r>
            <a:r>
              <a:rPr lang="en-US" baseline="0" dirty="0" smtClean="0"/>
              <a:t> the final Shared Learning Webinar of 2012. This was our 8</a:t>
            </a:r>
            <a:r>
              <a:rPr lang="en-US" baseline="30000" dirty="0" smtClean="0"/>
              <a:t>th</a:t>
            </a:r>
            <a:r>
              <a:rPr lang="en-US" baseline="0" dirty="0" smtClean="0"/>
              <a:t> webinar! We hope you’ve found them informative, inspiring and clarifying. (If time, ask for reflections; if anyone’s been to all of them, etc.)</a:t>
            </a:r>
          </a:p>
          <a:p>
            <a:pPr marL="0" marR="0" indent="0" algn="l" defTabSz="457200" rtl="0" eaLnBrk="1" fontAlgn="auto" latinLnBrk="0" hangingPunct="1">
              <a:lnSpc>
                <a:spcPct val="100000"/>
              </a:lnSpc>
              <a:spcBef>
                <a:spcPts val="130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1300"/>
              </a:spcBef>
              <a:spcAft>
                <a:spcPts val="0"/>
              </a:spcAft>
              <a:buClrTx/>
              <a:buSzTx/>
              <a:buFontTx/>
              <a:buNone/>
              <a:tabLst/>
              <a:defRPr/>
            </a:pPr>
            <a:r>
              <a:rPr lang="en-US" baseline="0" dirty="0" smtClean="0"/>
              <a:t>There is a Shared Learning Plan in the works for 2013: it will include q</a:t>
            </a:r>
            <a:r>
              <a:rPr lang="en-US" sz="1200" dirty="0" smtClean="0">
                <a:solidFill>
                  <a:srgbClr val="FFFFFF"/>
                </a:solidFill>
              </a:rPr>
              <a:t>uarterly webinars as well as quarterly</a:t>
            </a:r>
            <a:r>
              <a:rPr lang="en-US" sz="1200" baseline="0" dirty="0" smtClean="0">
                <a:solidFill>
                  <a:srgbClr val="FFFFFF"/>
                </a:solidFill>
              </a:rPr>
              <a:t> </a:t>
            </a:r>
            <a:r>
              <a:rPr lang="en-US" sz="1200" dirty="0" smtClean="0">
                <a:solidFill>
                  <a:srgbClr val="FFFFFF"/>
                </a:solidFill>
              </a:rPr>
              <a:t>discussion forums (a more informal opportunity</a:t>
            </a:r>
            <a:r>
              <a:rPr lang="en-US" sz="1200" baseline="0" dirty="0" smtClean="0">
                <a:solidFill>
                  <a:srgbClr val="FFFFFF"/>
                </a:solidFill>
              </a:rPr>
              <a:t> for counties to get together and discuss a topic of common interest). We’ll be conferring with the Linkages </a:t>
            </a:r>
            <a:r>
              <a:rPr lang="en-US" sz="1200" baseline="0" dirty="0" err="1" smtClean="0">
                <a:solidFill>
                  <a:srgbClr val="FFFFFF"/>
                </a:solidFill>
              </a:rPr>
              <a:t>Coordinatorss</a:t>
            </a:r>
            <a:r>
              <a:rPr lang="en-US" sz="1200" baseline="0" dirty="0" smtClean="0">
                <a:solidFill>
                  <a:srgbClr val="FFFFFF"/>
                </a:solidFill>
              </a:rPr>
              <a:t> in mid January to confirm the Shared Learning Plan and decide on particulars; afterwards, they’ll </a:t>
            </a:r>
            <a:r>
              <a:rPr lang="en-US" sz="1200" dirty="0" smtClean="0">
                <a:solidFill>
                  <a:srgbClr val="FFFFFF"/>
                </a:solidFill>
              </a:rPr>
              <a:t>share</a:t>
            </a:r>
            <a:r>
              <a:rPr lang="en-US" sz="1200" baseline="0" dirty="0" smtClean="0">
                <a:solidFill>
                  <a:srgbClr val="FFFFFF"/>
                </a:solidFill>
              </a:rPr>
              <a:t> the overall schedule</a:t>
            </a:r>
            <a:r>
              <a:rPr lang="en-US" sz="1200" dirty="0" smtClean="0">
                <a:solidFill>
                  <a:srgbClr val="FFFFFF"/>
                </a:solidFill>
              </a:rPr>
              <a:t> with staff at the counties.</a:t>
            </a:r>
          </a:p>
          <a:p>
            <a:pPr marL="0" marR="0" indent="0" algn="l" defTabSz="457200" rtl="0" eaLnBrk="1" fontAlgn="auto" latinLnBrk="0" hangingPunct="1">
              <a:lnSpc>
                <a:spcPct val="100000"/>
              </a:lnSpc>
              <a:spcBef>
                <a:spcPts val="1300"/>
              </a:spcBef>
              <a:spcAft>
                <a:spcPts val="0"/>
              </a:spcAft>
              <a:buClrTx/>
              <a:buSzTx/>
              <a:buFontTx/>
              <a:buNone/>
              <a:tabLst/>
              <a:defRPr/>
            </a:pPr>
            <a:endParaRPr lang="en-US" sz="1200" dirty="0" smtClean="0">
              <a:solidFill>
                <a:srgbClr val="FFFFFF"/>
              </a:solidFill>
            </a:endParaRPr>
          </a:p>
          <a:p>
            <a:pPr marL="0" marR="0" indent="0" algn="l" defTabSz="457200" rtl="0" eaLnBrk="1" fontAlgn="auto" latinLnBrk="0" hangingPunct="1">
              <a:lnSpc>
                <a:spcPct val="100000"/>
              </a:lnSpc>
              <a:spcBef>
                <a:spcPts val="1300"/>
              </a:spcBef>
              <a:spcAft>
                <a:spcPts val="0"/>
              </a:spcAft>
              <a:buClrTx/>
              <a:buSzTx/>
              <a:buFontTx/>
              <a:buNone/>
              <a:tabLst/>
              <a:defRPr/>
            </a:pPr>
            <a:r>
              <a:rPr lang="en-US" sz="1200" dirty="0" smtClean="0">
                <a:solidFill>
                  <a:srgbClr val="FFFFFF"/>
                </a:solidFill>
              </a:rPr>
              <a:t>Please make sure to let us know if your county will have any changes</a:t>
            </a:r>
            <a:r>
              <a:rPr lang="en-US" sz="1200" baseline="0" dirty="0" smtClean="0">
                <a:solidFill>
                  <a:srgbClr val="FFFFFF"/>
                </a:solidFill>
              </a:rPr>
              <a:t> to your Linkages Coordinators. The LCs will be the key to sharing the Plan with the counties, we need to know who they are!</a:t>
            </a:r>
            <a:endParaRPr lang="en-US" sz="1200" dirty="0" smtClean="0">
              <a:solidFill>
                <a:srgbClr val="FFFFFF"/>
              </a:solidFill>
            </a:endParaRPr>
          </a:p>
        </p:txBody>
      </p:sp>
      <p:sp>
        <p:nvSpPr>
          <p:cNvPr id="4" name="Slide Number Placeholder 3"/>
          <p:cNvSpPr>
            <a:spLocks noGrp="1"/>
          </p:cNvSpPr>
          <p:nvPr>
            <p:ph type="sldNum" sz="quarter" idx="10"/>
          </p:nvPr>
        </p:nvSpPr>
        <p:spPr/>
        <p:txBody>
          <a:bodyPr/>
          <a:lstStyle/>
          <a:p>
            <a:fld id="{B41E9D1C-05AA-2546-8B2E-18A776E9216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10:20 – 10:30am</a:t>
            </a:r>
            <a:r>
              <a:rPr lang="en-US" baseline="0" dirty="0" smtClean="0"/>
              <a:t> (2 </a:t>
            </a:r>
            <a:r>
              <a:rPr lang="en-US" dirty="0" smtClean="0"/>
              <a:t>of 2 slides; 10 min)</a:t>
            </a:r>
          </a:p>
        </p:txBody>
      </p:sp>
      <p:sp>
        <p:nvSpPr>
          <p:cNvPr id="4" name="Slide Number Placeholder 3"/>
          <p:cNvSpPr>
            <a:spLocks noGrp="1"/>
          </p:cNvSpPr>
          <p:nvPr>
            <p:ph type="sldNum" sz="quarter" idx="10"/>
          </p:nvPr>
        </p:nvSpPr>
        <p:spPr/>
        <p:txBody>
          <a:bodyPr/>
          <a:lstStyle/>
          <a:p>
            <a:fld id="{B41E9D1C-05AA-2546-8B2E-18A776E9216B}" type="slidenum">
              <a:rPr lang="en-US" smtClean="0"/>
              <a:pPr/>
              <a:t>23</a:t>
            </a:fld>
            <a:endParaRPr lang="en-US"/>
          </a:p>
        </p:txBody>
      </p:sp>
    </p:spTree>
    <p:extLst>
      <p:ext uri="{BB962C8B-B14F-4D97-AF65-F5344CB8AC3E}">
        <p14:creationId xmlns:p14="http://schemas.microsoft.com/office/powerpoint/2010/main" xmlns="" val="143388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9:00 – 9:05  </a:t>
            </a:r>
            <a:r>
              <a:rPr lang="en-US" baseline="0" dirty="0" smtClean="0"/>
              <a:t>(5 minutes 2 of 2 slides)</a:t>
            </a:r>
          </a:p>
          <a:p>
            <a:endParaRPr lang="en-US" baseline="0" dirty="0" smtClean="0"/>
          </a:p>
        </p:txBody>
      </p:sp>
      <p:sp>
        <p:nvSpPr>
          <p:cNvPr id="4" name="Slide Number Placeholder 3"/>
          <p:cNvSpPr>
            <a:spLocks noGrp="1"/>
          </p:cNvSpPr>
          <p:nvPr>
            <p:ph type="sldNum" sz="quarter" idx="10"/>
          </p:nvPr>
        </p:nvSpPr>
        <p:spPr/>
        <p:txBody>
          <a:bodyPr/>
          <a:lstStyle/>
          <a:p>
            <a:fld id="{B41E9D1C-05AA-2546-8B2E-18A776E9216B}" type="slidenum">
              <a:rPr lang="en-US" smtClean="0"/>
              <a:pPr/>
              <a:t>3</a:t>
            </a:fld>
            <a:endParaRPr lang="en-US"/>
          </a:p>
        </p:txBody>
      </p:sp>
    </p:spTree>
    <p:extLst>
      <p:ext uri="{BB962C8B-B14F-4D97-AF65-F5344CB8AC3E}">
        <p14:creationId xmlns:p14="http://schemas.microsoft.com/office/powerpoint/2010/main" xmlns="" val="69197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9:05 – 9:20am (1 of 4 slides)</a:t>
            </a:r>
          </a:p>
          <a:p>
            <a:endParaRPr lang="en-US" dirty="0" smtClean="0"/>
          </a:p>
          <a:p>
            <a:r>
              <a:rPr lang="en-US" dirty="0" smtClean="0"/>
              <a:t>add picture of family</a:t>
            </a:r>
          </a:p>
          <a:p>
            <a:r>
              <a:rPr lang="en-US" dirty="0" smtClean="0"/>
              <a:t>add source</a:t>
            </a:r>
          </a:p>
          <a:p>
            <a:r>
              <a:rPr lang="en-US" dirty="0" smtClean="0"/>
              <a:t>add Toolkit</a:t>
            </a:r>
            <a:r>
              <a:rPr lang="en-US" baseline="0" dirty="0" smtClean="0"/>
              <a:t> Index of Attachments</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4</a:t>
            </a:fld>
            <a:endParaRPr lang="en-US"/>
          </a:p>
        </p:txBody>
      </p:sp>
    </p:spTree>
    <p:extLst>
      <p:ext uri="{BB962C8B-B14F-4D97-AF65-F5344CB8AC3E}">
        <p14:creationId xmlns:p14="http://schemas.microsoft.com/office/powerpoint/2010/main" xmlns="" val="205727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9:05 – 9:20am (2 of 4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causes a sanction?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Here’s our Sanctions 101. We start with a family with</a:t>
            </a:r>
            <a:r>
              <a:rPr lang="en-US" sz="1200" kern="1200" baseline="0" dirty="0" smtClean="0">
                <a:solidFill>
                  <a:schemeClr val="tx1"/>
                </a:solidFill>
                <a:effectLst/>
                <a:latin typeface="+mn-lt"/>
                <a:ea typeface="+mn-ea"/>
                <a:cs typeface="+mn-cs"/>
              </a:rPr>
              <a:t> an active </a:t>
            </a:r>
            <a:r>
              <a:rPr lang="en-US" sz="1200" kern="1200" baseline="0" dirty="0" err="1" smtClean="0">
                <a:solidFill>
                  <a:schemeClr val="tx1"/>
                </a:solidFill>
                <a:effectLst/>
                <a:latin typeface="+mn-lt"/>
                <a:ea typeface="+mn-ea"/>
                <a:cs typeface="+mn-cs"/>
              </a:rPr>
              <a:t>CalWORKs</a:t>
            </a:r>
            <a:r>
              <a:rPr lang="en-US" sz="1200" kern="1200" baseline="0" dirty="0" smtClean="0">
                <a:solidFill>
                  <a:schemeClr val="tx1"/>
                </a:solidFill>
                <a:effectLst/>
                <a:latin typeface="+mn-lt"/>
                <a:ea typeface="+mn-ea"/>
                <a:cs typeface="+mn-cs"/>
              </a:rPr>
              <a:t> case and aid from Welfare-to-Work. The adult with the </a:t>
            </a:r>
            <a:r>
              <a:rPr lang="en-US" sz="1200" kern="1200" baseline="0" dirty="0" err="1" smtClean="0">
                <a:solidFill>
                  <a:schemeClr val="tx1"/>
                </a:solidFill>
                <a:effectLst/>
                <a:latin typeface="+mn-lt"/>
                <a:ea typeface="+mn-ea"/>
                <a:cs typeface="+mn-cs"/>
              </a:rPr>
              <a:t>CalWORKs</a:t>
            </a:r>
            <a:r>
              <a:rPr lang="en-US" sz="1200" kern="1200" baseline="0" dirty="0" smtClean="0">
                <a:solidFill>
                  <a:schemeClr val="tx1"/>
                </a:solidFill>
                <a:effectLst/>
                <a:latin typeface="+mn-lt"/>
                <a:ea typeface="+mn-ea"/>
                <a:cs typeface="+mn-cs"/>
              </a:rPr>
              <a:t> case fails to comply with </a:t>
            </a:r>
            <a:r>
              <a:rPr lang="en-US" sz="1200" kern="1200" dirty="0" smtClean="0">
                <a:solidFill>
                  <a:schemeClr val="tx1"/>
                </a:solidFill>
                <a:effectLst/>
                <a:latin typeface="+mn-lt"/>
                <a:ea typeface="+mn-ea"/>
                <a:cs typeface="+mn-cs"/>
              </a:rPr>
              <a:t>specific WTW program requirements. These requirements</a:t>
            </a:r>
            <a:r>
              <a:rPr lang="en-US" sz="1200" kern="1200" baseline="0" dirty="0" smtClean="0">
                <a:solidFill>
                  <a:schemeClr val="tx1"/>
                </a:solidFill>
                <a:effectLst/>
                <a:latin typeface="+mn-lt"/>
                <a:ea typeface="+mn-ea"/>
                <a:cs typeface="+mn-cs"/>
              </a:rPr>
              <a:t> change periodically and may different county to county (LAH, is this accurate?)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 family, without good cause (and we’ll talk about this more in</a:t>
            </a:r>
            <a:r>
              <a:rPr lang="en-US" sz="1200" kern="1200" baseline="0" dirty="0" smtClean="0">
                <a:solidFill>
                  <a:schemeClr val="tx1"/>
                </a:solidFill>
                <a:effectLst/>
                <a:latin typeface="+mn-lt"/>
                <a:ea typeface="+mn-ea"/>
                <a:cs typeface="+mn-cs"/>
              </a:rPr>
              <a:t> a minute)</a:t>
            </a:r>
            <a:r>
              <a:rPr lang="en-US" sz="1200" kern="1200" dirty="0" smtClean="0">
                <a:solidFill>
                  <a:schemeClr val="tx1"/>
                </a:solidFill>
                <a:effectLst/>
                <a:latin typeface="+mn-lt"/>
                <a:ea typeface="+mn-ea"/>
                <a:cs typeface="+mn-cs"/>
              </a:rPr>
              <a:t>, does not comply with program requirements, the family’s grant is reduced to remove support for the noncompliant adult (or adults), leaving a “child-only” grant.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 law does not establish a set time period for sanctions to be in effect, although there are statutory requirements that counties must follow when implementing sanctions.</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5</a:t>
            </a:fld>
            <a:endParaRPr lang="en-US"/>
          </a:p>
        </p:txBody>
      </p:sp>
    </p:spTree>
    <p:extLst>
      <p:ext uri="{BB962C8B-B14F-4D97-AF65-F5344CB8AC3E}">
        <p14:creationId xmlns:p14="http://schemas.microsoft.com/office/powerpoint/2010/main" xmlns="" val="327285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9:05 – 9:20am (3 of 4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we are in Sanctions 102: What Cures a Sanction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are three possible routes a family can take leading to the cure of a sanction.</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Adult</a:t>
            </a:r>
            <a:r>
              <a:rPr lang="en-US" sz="1200" kern="1200" baseline="0" dirty="0" smtClean="0">
                <a:solidFill>
                  <a:schemeClr val="tx1"/>
                </a:solidFill>
                <a:effectLst/>
                <a:latin typeface="+mn-lt"/>
                <a:ea typeface="+mn-ea"/>
                <a:cs typeface="+mn-cs"/>
              </a:rPr>
              <a:t> can follow d</a:t>
            </a:r>
            <a:r>
              <a:rPr lang="en-US" sz="1200" kern="1200" dirty="0" smtClean="0">
                <a:solidFill>
                  <a:schemeClr val="tx1"/>
                </a:solidFill>
                <a:effectLst/>
                <a:latin typeface="+mn-lt"/>
                <a:ea typeface="+mn-ea"/>
                <a:cs typeface="+mn-cs"/>
              </a:rPr>
              <a:t>etailed notices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follow established appeal process</a:t>
            </a:r>
          </a:p>
          <a:p>
            <a:pPr marL="228600" indent="-228600">
              <a:buAutoNum type="arabicPeriod"/>
            </a:pPr>
            <a:r>
              <a:rPr lang="en-US" sz="1200" kern="1200" dirty="0" smtClean="0">
                <a:solidFill>
                  <a:schemeClr val="tx1"/>
                </a:solidFill>
                <a:effectLst/>
                <a:latin typeface="+mn-lt"/>
                <a:ea typeface="+mn-ea"/>
                <a:cs typeface="+mn-cs"/>
              </a:rPr>
              <a:t>The adult</a:t>
            </a:r>
            <a:r>
              <a:rPr lang="en-US" sz="1200" kern="1200" baseline="0" dirty="0" smtClean="0">
                <a:solidFill>
                  <a:schemeClr val="tx1"/>
                </a:solidFill>
                <a:effectLst/>
                <a:latin typeface="+mn-lt"/>
                <a:ea typeface="+mn-ea"/>
                <a:cs typeface="+mn-cs"/>
              </a:rPr>
              <a:t> can a</a:t>
            </a:r>
            <a:r>
              <a:rPr lang="en-US" sz="1200" kern="1200" dirty="0" smtClean="0">
                <a:solidFill>
                  <a:schemeClr val="tx1"/>
                </a:solidFill>
                <a:effectLst/>
                <a:latin typeface="+mn-lt"/>
                <a:ea typeface="+mn-ea"/>
                <a:cs typeface="+mn-cs"/>
              </a:rPr>
              <a:t>ddress</a:t>
            </a:r>
            <a:r>
              <a:rPr lang="en-US" sz="1200" kern="1200" baseline="0" dirty="0" smtClean="0">
                <a:solidFill>
                  <a:schemeClr val="tx1"/>
                </a:solidFill>
                <a:effectLst/>
                <a:latin typeface="+mn-lt"/>
                <a:ea typeface="+mn-ea"/>
                <a:cs typeface="+mn-cs"/>
              </a:rPr>
              <a:t> the </a:t>
            </a:r>
            <a:r>
              <a:rPr lang="en-US" sz="1200" kern="1200" baseline="0" dirty="0" err="1" smtClean="0">
                <a:solidFill>
                  <a:schemeClr val="tx1"/>
                </a:solidFill>
                <a:effectLst/>
                <a:latin typeface="+mn-lt"/>
                <a:ea typeface="+mn-ea"/>
                <a:cs typeface="+mn-cs"/>
              </a:rPr>
              <a:t>WtW</a:t>
            </a:r>
            <a:r>
              <a:rPr lang="en-US" sz="1200" kern="1200" baseline="0" dirty="0" smtClean="0">
                <a:solidFill>
                  <a:schemeClr val="tx1"/>
                </a:solidFill>
                <a:effectLst/>
                <a:latin typeface="+mn-lt"/>
                <a:ea typeface="+mn-ea"/>
                <a:cs typeface="+mn-cs"/>
              </a:rPr>
              <a:t> requirements and ask for reversal of the sanction</a:t>
            </a:r>
          </a:p>
          <a:p>
            <a:pPr marL="228600" indent="-228600">
              <a:buAutoNum type="arabicPeriod"/>
            </a:pPr>
            <a:r>
              <a:rPr lang="en-US" sz="1200" kern="1200" baseline="0" dirty="0" smtClean="0">
                <a:solidFill>
                  <a:schemeClr val="tx1"/>
                </a:solidFill>
                <a:effectLst/>
                <a:latin typeface="+mn-lt"/>
                <a:ea typeface="+mn-ea"/>
                <a:cs typeface="+mn-cs"/>
              </a:rPr>
              <a:t>The adult can show good cause for exception. This is where Linkages can be helpful with families involved in both </a:t>
            </a:r>
            <a:r>
              <a:rPr lang="en-US" sz="1200" kern="1200" baseline="0" dirty="0" err="1" smtClean="0">
                <a:solidFill>
                  <a:schemeClr val="tx1"/>
                </a:solidFill>
                <a:effectLst/>
                <a:latin typeface="+mn-lt"/>
                <a:ea typeface="+mn-ea"/>
                <a:cs typeface="+mn-cs"/>
              </a:rPr>
              <a:t>CalWORKs</a:t>
            </a:r>
            <a:r>
              <a:rPr lang="en-US" sz="1200" kern="1200" baseline="0" dirty="0" smtClean="0">
                <a:solidFill>
                  <a:schemeClr val="tx1"/>
                </a:solidFill>
                <a:effectLst/>
                <a:latin typeface="+mn-lt"/>
                <a:ea typeface="+mn-ea"/>
                <a:cs typeface="+mn-cs"/>
              </a:rPr>
              <a:t> and Child Welfare.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1E9D1C-05AA-2546-8B2E-18A776E9216B}" type="slidenum">
              <a:rPr lang="en-US" smtClean="0"/>
              <a:pPr/>
              <a:t>6</a:t>
            </a:fld>
            <a:endParaRPr lang="en-US"/>
          </a:p>
        </p:txBody>
      </p:sp>
    </p:spTree>
    <p:extLst>
      <p:ext uri="{BB962C8B-B14F-4D97-AF65-F5344CB8AC3E}">
        <p14:creationId xmlns:p14="http://schemas.microsoft.com/office/powerpoint/2010/main" xmlns="" val="327285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9:05 – 9:20am (4 of 4 slides)</a:t>
            </a:r>
          </a:p>
          <a:p>
            <a:endParaRPr lang="en-US" dirty="0" smtClean="0"/>
          </a:p>
          <a:p>
            <a:r>
              <a:rPr lang="en-US" dirty="0" smtClean="0"/>
              <a:t>So</a:t>
            </a:r>
            <a:r>
              <a:rPr lang="en-US" baseline="0" dirty="0" smtClean="0"/>
              <a:t> how exactly does Linkages help families cure their sanctions? Today we have Imperial and Tehama counties here to share their best practices in how they work with sanctioned families. To help focus the presentation, these counties addressed the following questions:</a:t>
            </a:r>
          </a:p>
          <a:p>
            <a:endParaRPr lang="en-US" dirty="0" smtClean="0"/>
          </a:p>
          <a:p>
            <a:r>
              <a:rPr lang="en-US" sz="1200" dirty="0" smtClean="0"/>
              <a:t>- How do families who are sanctioned or at risk of becoming sanctioned get identified?</a:t>
            </a:r>
          </a:p>
          <a:p>
            <a:r>
              <a:rPr lang="en-US" sz="1200" dirty="0" smtClean="0"/>
              <a:t>- How do you engage these families through Linkages as a way for them to cure their sanction and participate in needed services?</a:t>
            </a:r>
          </a:p>
          <a:p>
            <a:r>
              <a:rPr lang="en-US" sz="1200" dirty="0" smtClean="0"/>
              <a:t>- What kind of coordination process occurs for sanctioned families between CWS social workers and </a:t>
            </a:r>
            <a:r>
              <a:rPr lang="en-US" sz="1200" dirty="0" err="1" smtClean="0"/>
              <a:t>CalWORKs</a:t>
            </a:r>
            <a:r>
              <a:rPr lang="en-US" sz="1200" dirty="0" smtClean="0"/>
              <a:t> employment specialists?</a:t>
            </a:r>
          </a:p>
          <a:p>
            <a:pPr marL="171450" indent="-171450">
              <a:buFontTx/>
              <a:buChar char="-"/>
            </a:pPr>
            <a:r>
              <a:rPr lang="en-US" sz="1200" dirty="0" smtClean="0"/>
              <a:t>What collaboration techniques does your Linkages team use to strengthen the support and resources available for sanctioned families?</a:t>
            </a:r>
          </a:p>
          <a:p>
            <a:pPr marL="171450" indent="-171450">
              <a:buFontTx/>
              <a:buChar char="-"/>
            </a:pPr>
            <a:endParaRPr lang="en-US" sz="1200" dirty="0" smtClean="0"/>
          </a:p>
          <a:p>
            <a:pPr marL="0" indent="0">
              <a:buFontTx/>
              <a:buNone/>
            </a:pPr>
            <a:r>
              <a:rPr lang="en-US" sz="1200" dirty="0" smtClean="0"/>
              <a:t>Let’s start with Imperial. We’ll save time at the end for</a:t>
            </a:r>
            <a:r>
              <a:rPr lang="en-US" sz="1200" baseline="0" dirty="0" smtClean="0"/>
              <a:t> your questions and comments.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7</a:t>
            </a:fld>
            <a:endParaRPr lang="en-US"/>
          </a:p>
        </p:txBody>
      </p:sp>
    </p:spTree>
    <p:extLst>
      <p:ext uri="{BB962C8B-B14F-4D97-AF65-F5344CB8AC3E}">
        <p14:creationId xmlns:p14="http://schemas.microsoft.com/office/powerpoint/2010/main" xmlns="" val="108553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9:20am – 9:40 (1 of 6 slides)</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8</a:t>
            </a:fld>
            <a:endParaRPr lang="en-US"/>
          </a:p>
        </p:txBody>
      </p:sp>
    </p:spTree>
    <p:extLst>
      <p:ext uri="{BB962C8B-B14F-4D97-AF65-F5344CB8AC3E}">
        <p14:creationId xmlns:p14="http://schemas.microsoft.com/office/powerpoint/2010/main" xmlns="" val="339786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9:20am – 9:40 (2 of 6 slides)</a:t>
            </a: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9</a:t>
            </a:fld>
            <a:endParaRPr lang="en-US"/>
          </a:p>
        </p:txBody>
      </p:sp>
    </p:spTree>
    <p:extLst>
      <p:ext uri="{BB962C8B-B14F-4D97-AF65-F5344CB8AC3E}">
        <p14:creationId xmlns:p14="http://schemas.microsoft.com/office/powerpoint/2010/main" xmlns="" val="275696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378396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16807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34959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6998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9555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64612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36248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182004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293061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80602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282593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426091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71789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8" descr="PPT Background.jpg"/>
          <p:cNvPicPr>
            <a:picLocks noChangeAspect="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27874"/>
            <a:ext cx="91567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Placeholder 1"/>
          <p:cNvSpPr>
            <a:spLocks noGrp="1"/>
          </p:cNvSpPr>
          <p:nvPr>
            <p:ph type="title"/>
          </p:nvPr>
        </p:nvSpPr>
        <p:spPr bwMode="auto">
          <a:xfrm>
            <a:off x="457200" y="1175808"/>
            <a:ext cx="8229600" cy="1233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2"/>
          <p:cNvSpPr>
            <a:spLocks noGrp="1"/>
          </p:cNvSpPr>
          <p:nvPr>
            <p:ph type="body" idx="1"/>
          </p:nvPr>
        </p:nvSpPr>
        <p:spPr bwMode="auto">
          <a:xfrm>
            <a:off x="457200" y="2422525"/>
            <a:ext cx="8229600" cy="373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fld id="{4199402A-9DCA-CA44-8457-553A0CD9805C}" type="datetime1">
              <a:rPr lang="en-US"/>
              <a:pPr/>
              <a:t>12/19/2012</a:t>
            </a:fld>
            <a:endParaRPr lang="en-US"/>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pPr>
              <a:defRPr/>
            </a:pPr>
            <a:endParaRPr lang="en-US"/>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fld id="{593C12E7-9578-9546-8F8B-CE95B4553974}" type="slidenum">
              <a:rPr lang="en-US"/>
              <a:pPr/>
              <a:t>‹#›</a:t>
            </a:fld>
            <a:endParaRPr lang="en-US"/>
          </a:p>
        </p:txBody>
      </p:sp>
      <p:pic>
        <p:nvPicPr>
          <p:cNvPr id="8" name="Picture 7"/>
          <p:cNvPicPr>
            <a:picLocks noChangeAspect="1"/>
          </p:cNvPicPr>
          <p:nvPr userDrawn="1"/>
        </p:nvPicPr>
        <p:blipFill>
          <a:blip r:embed="rId14"/>
          <a:stretch>
            <a:fillRect/>
          </a:stretch>
        </p:blipFill>
        <p:spPr>
          <a:xfrm>
            <a:off x="4970709" y="348636"/>
            <a:ext cx="769681" cy="651269"/>
          </a:xfrm>
          <a:prstGeom prst="rect">
            <a:avLst/>
          </a:prstGeom>
        </p:spPr>
      </p:pic>
    </p:spTree>
    <p:extLst>
      <p:ext uri="{BB962C8B-B14F-4D97-AF65-F5344CB8AC3E}">
        <p14:creationId xmlns:p14="http://schemas.microsoft.com/office/powerpoint/2010/main" xmlns="" val="2419540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rgbClr val="A1EFBC"/>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CD5B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5.wmf"/><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640"/>
            <a:ext cx="8229600" cy="1143000"/>
          </a:xfrm>
        </p:spPr>
        <p:txBody>
          <a:bodyPr>
            <a:normAutofit fontScale="90000"/>
          </a:bodyPr>
          <a:lstStyle/>
          <a:p>
            <a:r>
              <a:rPr lang="en-US" b="1" dirty="0" smtClean="0">
                <a:solidFill>
                  <a:srgbClr val="A1EFBC"/>
                </a:solidFill>
              </a:rPr>
              <a:t>Welcome to the</a:t>
            </a:r>
            <a:br>
              <a:rPr lang="en-US" b="1" dirty="0" smtClean="0">
                <a:solidFill>
                  <a:srgbClr val="A1EFBC"/>
                </a:solidFill>
              </a:rPr>
            </a:br>
            <a:r>
              <a:rPr lang="en-US" b="1" dirty="0" smtClean="0">
                <a:solidFill>
                  <a:srgbClr val="A1EFBC"/>
                </a:solidFill>
              </a:rPr>
              <a:t>Sanctioned Families Webinar!</a:t>
            </a:r>
            <a:endParaRPr lang="en-US" b="1" dirty="0">
              <a:solidFill>
                <a:srgbClr val="A1EFBC"/>
              </a:solidFill>
            </a:endParaRPr>
          </a:p>
        </p:txBody>
      </p:sp>
      <p:sp>
        <p:nvSpPr>
          <p:cNvPr id="3" name="Content Placeholder 2"/>
          <p:cNvSpPr>
            <a:spLocks noGrp="1"/>
          </p:cNvSpPr>
          <p:nvPr>
            <p:ph idx="1"/>
          </p:nvPr>
        </p:nvSpPr>
        <p:spPr>
          <a:xfrm>
            <a:off x="457200" y="2583477"/>
            <a:ext cx="8445500" cy="3880824"/>
          </a:xfrm>
        </p:spPr>
        <p:txBody>
          <a:bodyPr/>
          <a:lstStyle/>
          <a:p>
            <a:pPr marL="0" indent="0">
              <a:buNone/>
            </a:pPr>
            <a:r>
              <a:rPr lang="en-US" sz="2800" dirty="0" smtClean="0">
                <a:solidFill>
                  <a:schemeClr val="bg1"/>
                </a:solidFill>
              </a:rPr>
              <a:t>The panel </a:t>
            </a:r>
            <a:r>
              <a:rPr lang="en-US" sz="2800" dirty="0">
                <a:solidFill>
                  <a:schemeClr val="bg1"/>
                </a:solidFill>
              </a:rPr>
              <a:t>on the right of your screen </a:t>
            </a:r>
            <a:r>
              <a:rPr lang="en-US" sz="2800" dirty="0" smtClean="0">
                <a:solidFill>
                  <a:schemeClr val="bg1"/>
                </a:solidFill>
              </a:rPr>
              <a:t>shows </a:t>
            </a:r>
            <a:r>
              <a:rPr lang="en-US" sz="2800" dirty="0">
                <a:solidFill>
                  <a:schemeClr val="bg1"/>
                </a:solidFill>
              </a:rPr>
              <a:t>other attendees and has a Q</a:t>
            </a:r>
            <a:r>
              <a:rPr lang="en-US" sz="2800" dirty="0" smtClean="0">
                <a:solidFill>
                  <a:schemeClr val="bg1"/>
                </a:solidFill>
              </a:rPr>
              <a:t>uestion box below.</a:t>
            </a:r>
            <a:r>
              <a:rPr lang="en-US" sz="2800" dirty="0">
                <a:solidFill>
                  <a:schemeClr val="bg1"/>
                </a:solidFill>
              </a:rPr>
              <a:t> </a:t>
            </a:r>
            <a:r>
              <a:rPr lang="en-US" sz="2800" dirty="0" smtClean="0">
                <a:solidFill>
                  <a:schemeClr val="bg1"/>
                </a:solidFill>
              </a:rPr>
              <a:t>Can’t see </a:t>
            </a:r>
            <a:r>
              <a:rPr lang="en-US" sz="2800" dirty="0">
                <a:solidFill>
                  <a:schemeClr val="bg1"/>
                </a:solidFill>
              </a:rPr>
              <a:t>the </a:t>
            </a:r>
            <a:r>
              <a:rPr lang="en-US" sz="2800" dirty="0" smtClean="0">
                <a:solidFill>
                  <a:schemeClr val="bg1"/>
                </a:solidFill>
              </a:rPr>
              <a:t>panel? Click </a:t>
            </a:r>
            <a:r>
              <a:rPr lang="en-US" sz="2800" dirty="0">
                <a:solidFill>
                  <a:schemeClr val="bg1"/>
                </a:solidFill>
              </a:rPr>
              <a:t>the orange arrow in the top right </a:t>
            </a:r>
            <a:r>
              <a:rPr lang="en-US" sz="2800" dirty="0" smtClean="0">
                <a:solidFill>
                  <a:schemeClr val="bg1"/>
                </a:solidFill>
              </a:rPr>
              <a:t>corner.</a:t>
            </a:r>
            <a:endParaRPr lang="en-US" sz="2800" dirty="0">
              <a:solidFill>
                <a:schemeClr val="bg1"/>
              </a:solidFill>
            </a:endParaRPr>
          </a:p>
          <a:p>
            <a:pPr marL="0" indent="0">
              <a:buNone/>
            </a:pPr>
            <a:endParaRPr lang="en-US" sz="2000" b="1" i="1" dirty="0" smtClean="0">
              <a:solidFill>
                <a:schemeClr val="accent2">
                  <a:lumMod val="40000"/>
                  <a:lumOff val="60000"/>
                </a:schemeClr>
              </a:solidFill>
            </a:endParaRPr>
          </a:p>
          <a:p>
            <a:pPr marL="0" indent="0">
              <a:buNone/>
            </a:pPr>
            <a:r>
              <a:rPr lang="en-US" sz="2800" dirty="0" smtClean="0">
                <a:solidFill>
                  <a:schemeClr val="bg1"/>
                </a:solidFill>
              </a:rPr>
              <a:t>While you’re waiting…</a:t>
            </a:r>
            <a:br>
              <a:rPr lang="en-US" sz="2800" dirty="0" smtClean="0">
                <a:solidFill>
                  <a:schemeClr val="bg1"/>
                </a:solidFill>
              </a:rPr>
            </a:br>
            <a:r>
              <a:rPr lang="en-US" b="1" i="1" dirty="0" smtClean="0">
                <a:solidFill>
                  <a:schemeClr val="accent2">
                    <a:lumMod val="40000"/>
                    <a:lumOff val="60000"/>
                  </a:schemeClr>
                </a:solidFill>
              </a:rPr>
              <a:t>What’s the most recent video</a:t>
            </a:r>
            <a:r>
              <a:rPr lang="en-US" b="1" i="1" dirty="0">
                <a:solidFill>
                  <a:schemeClr val="accent2">
                    <a:lumMod val="40000"/>
                    <a:lumOff val="60000"/>
                  </a:schemeClr>
                </a:solidFill>
              </a:rPr>
              <a:t> </a:t>
            </a:r>
            <a:r>
              <a:rPr lang="en-US" b="1" i="1" dirty="0" smtClean="0">
                <a:solidFill>
                  <a:schemeClr val="accent2">
                    <a:lumMod val="40000"/>
                    <a:lumOff val="60000"/>
                  </a:schemeClr>
                </a:solidFill>
              </a:rPr>
              <a:t>or movie you’ve seen?</a:t>
            </a:r>
          </a:p>
          <a:p>
            <a:pPr marL="0" indent="0">
              <a:buNone/>
            </a:pPr>
            <a:r>
              <a:rPr lang="en-US" sz="2800" dirty="0" smtClean="0">
                <a:solidFill>
                  <a:schemeClr val="bg1"/>
                </a:solidFill>
              </a:rPr>
              <a:t>Type </a:t>
            </a:r>
            <a:r>
              <a:rPr lang="en-US" sz="2800" dirty="0">
                <a:solidFill>
                  <a:schemeClr val="bg1"/>
                </a:solidFill>
              </a:rPr>
              <a:t>your answer in the “question” </a:t>
            </a:r>
            <a:r>
              <a:rPr lang="en-US" sz="2800" dirty="0" smtClean="0">
                <a:solidFill>
                  <a:schemeClr val="bg1"/>
                </a:solidFill>
              </a:rPr>
              <a:t>box </a:t>
            </a:r>
            <a:r>
              <a:rPr lang="en-US" sz="2800" dirty="0">
                <a:solidFill>
                  <a:schemeClr val="bg1"/>
                </a:solidFill>
              </a:rPr>
              <a:t>and hit enter.    </a:t>
            </a:r>
            <a:endParaRPr lang="en-US" sz="2800" dirty="0" smtClean="0">
              <a:solidFill>
                <a:schemeClr val="bg1"/>
              </a:solidFill>
            </a:endParaRPr>
          </a:p>
        </p:txBody>
      </p:sp>
    </p:spTree>
    <p:extLst>
      <p:ext uri="{BB962C8B-B14F-4D97-AF65-F5344CB8AC3E}">
        <p14:creationId xmlns:p14="http://schemas.microsoft.com/office/powerpoint/2010/main" xmlns="" val="3938027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869988"/>
            <a:ext cx="8382000" cy="1143000"/>
          </a:xfrm>
        </p:spPr>
        <p:txBody>
          <a:bodyPr/>
          <a:lstStyle/>
          <a:p>
            <a:r>
              <a:rPr lang="en-US" sz="2800" b="1" dirty="0"/>
              <a:t>How do we engage these families with Linkages to cure their sanction and participate in needed services</a:t>
            </a:r>
            <a:r>
              <a:rPr lang="en-US" sz="2800" b="1" dirty="0" smtClean="0"/>
              <a:t>?</a:t>
            </a:r>
            <a:endParaRPr lang="en-US" sz="2800" dirty="0"/>
          </a:p>
        </p:txBody>
      </p:sp>
      <p:sp>
        <p:nvSpPr>
          <p:cNvPr id="4099" name="Rectangle 3"/>
          <p:cNvSpPr>
            <a:spLocks noGrp="1" noChangeArrowheads="1"/>
          </p:cNvSpPr>
          <p:nvPr>
            <p:ph type="body" idx="1"/>
          </p:nvPr>
        </p:nvSpPr>
        <p:spPr>
          <a:xfrm>
            <a:off x="0" y="1924622"/>
            <a:ext cx="9144000" cy="4525963"/>
          </a:xfrm>
        </p:spPr>
        <p:txBody>
          <a:bodyPr/>
          <a:lstStyle/>
          <a:p>
            <a:r>
              <a:rPr lang="en-US" sz="2300" dirty="0"/>
              <a:t>If the case is identified as family maintenance (FM) or volunteer </a:t>
            </a:r>
            <a:r>
              <a:rPr lang="en-US" sz="2300" dirty="0" smtClean="0"/>
              <a:t>FM (</a:t>
            </a:r>
            <a:r>
              <a:rPr lang="en-US" sz="2300" dirty="0"/>
              <a:t>VFM), the WTW SW will work with the client to include all the activities required by CWS in the WTW </a:t>
            </a:r>
            <a:r>
              <a:rPr lang="en-US" sz="2300" dirty="0" smtClean="0"/>
              <a:t>plan</a:t>
            </a:r>
            <a:endParaRPr lang="en-US" sz="2300" dirty="0"/>
          </a:p>
          <a:p>
            <a:r>
              <a:rPr lang="en-US" sz="2300" dirty="0"/>
              <a:t>SW will add other WTW activities in the WTW plan to complete the 32/35 hours required by </a:t>
            </a:r>
            <a:r>
              <a:rPr lang="en-US" sz="2300" dirty="0" err="1"/>
              <a:t>CalWORKs</a:t>
            </a:r>
            <a:r>
              <a:rPr lang="en-US" sz="2300" dirty="0"/>
              <a:t> </a:t>
            </a:r>
            <a:r>
              <a:rPr lang="en-US" sz="2300" dirty="0" smtClean="0"/>
              <a:t>WTW</a:t>
            </a:r>
            <a:endParaRPr lang="en-US" sz="2300" dirty="0"/>
          </a:p>
          <a:p>
            <a:r>
              <a:rPr lang="en-US" sz="2300" dirty="0"/>
              <a:t>This </a:t>
            </a:r>
            <a:r>
              <a:rPr lang="en-US" sz="2300" dirty="0" smtClean="0"/>
              <a:t>allows </a:t>
            </a:r>
            <a:r>
              <a:rPr lang="en-US" sz="2300" dirty="0"/>
              <a:t>the WTW SW to count all the activities the </a:t>
            </a:r>
            <a:r>
              <a:rPr lang="en-US" sz="2300" dirty="0" smtClean="0"/>
              <a:t>Linkages </a:t>
            </a:r>
            <a:r>
              <a:rPr lang="en-US" sz="2300" dirty="0"/>
              <a:t>client is participating in, which can help the client avoid </a:t>
            </a:r>
            <a:r>
              <a:rPr lang="en-US" sz="2300" dirty="0" smtClean="0"/>
              <a:t>sanction</a:t>
            </a:r>
            <a:endParaRPr lang="en-US" sz="2300" dirty="0"/>
          </a:p>
          <a:p>
            <a:r>
              <a:rPr lang="en-US" sz="2300" dirty="0"/>
              <a:t>This allows WTW SW to provide supportive services to </a:t>
            </a:r>
            <a:r>
              <a:rPr lang="en-US" sz="2300" dirty="0" smtClean="0"/>
              <a:t>client</a:t>
            </a:r>
            <a:endParaRPr lang="en-US" sz="2300" dirty="0"/>
          </a:p>
          <a:p>
            <a:r>
              <a:rPr lang="en-US" sz="2300" dirty="0"/>
              <a:t>If children have been removed from the home (Family Reunification-FR), Linkages clients are offered the same services as FM/VFM </a:t>
            </a:r>
            <a:r>
              <a:rPr lang="en-US" sz="2300" dirty="0" smtClean="0"/>
              <a:t>clients</a:t>
            </a:r>
            <a:endParaRPr lang="en-US" sz="2300" dirty="0"/>
          </a:p>
          <a:p>
            <a:r>
              <a:rPr lang="en-US" sz="2300" dirty="0"/>
              <a:t>If a client was sanctioned prior to </a:t>
            </a:r>
            <a:r>
              <a:rPr lang="en-US" sz="2300" dirty="0" smtClean="0"/>
              <a:t>removal </a:t>
            </a:r>
            <a:r>
              <a:rPr lang="en-US" sz="2300" dirty="0"/>
              <a:t>of </a:t>
            </a:r>
            <a:r>
              <a:rPr lang="en-US" sz="2300" dirty="0" smtClean="0"/>
              <a:t>children</a:t>
            </a:r>
            <a:r>
              <a:rPr lang="en-US" sz="2300" dirty="0"/>
              <a:t>, he/she can sign a WTW 29 plan (Plan to Stop a WTW Sanction</a:t>
            </a:r>
            <a:r>
              <a:rPr lang="en-US" sz="2300" dirty="0" smtClean="0"/>
              <a:t>); if </a:t>
            </a:r>
            <a:r>
              <a:rPr lang="en-US" sz="2300" dirty="0"/>
              <a:t>client complies, the sanction is </a:t>
            </a:r>
            <a:r>
              <a:rPr lang="en-US" sz="2300" dirty="0" smtClean="0"/>
              <a:t>lifted</a:t>
            </a:r>
            <a:endParaRPr lang="en-US" sz="2300" dirty="0"/>
          </a:p>
        </p:txBody>
      </p:sp>
    </p:spTree>
    <p:extLst>
      <p:ext uri="{BB962C8B-B14F-4D97-AF65-F5344CB8AC3E}">
        <p14:creationId xmlns:p14="http://schemas.microsoft.com/office/powerpoint/2010/main" xmlns="" val="645071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310246"/>
            <a:ext cx="8636000" cy="1407554"/>
          </a:xfrm>
        </p:spPr>
        <p:txBody>
          <a:bodyPr/>
          <a:lstStyle/>
          <a:p>
            <a:r>
              <a:rPr lang="en-US" sz="3600" b="1" dirty="0"/>
              <a:t>What coordination occurs for sanctioned </a:t>
            </a:r>
            <a:r>
              <a:rPr lang="en-US" sz="3600" b="1" dirty="0" smtClean="0"/>
              <a:t>families between </a:t>
            </a:r>
            <a:r>
              <a:rPr lang="en-US" sz="3600" b="1" dirty="0"/>
              <a:t>CWS Social Workers and </a:t>
            </a:r>
            <a:r>
              <a:rPr lang="en-US" sz="3600" b="1" dirty="0" err="1" smtClean="0"/>
              <a:t>CalWORKs</a:t>
            </a:r>
            <a:r>
              <a:rPr lang="en-US" sz="3600" b="1" dirty="0" smtClean="0"/>
              <a:t> ETWs</a:t>
            </a:r>
            <a:r>
              <a:rPr lang="en-US" sz="3600" b="1" dirty="0"/>
              <a:t>? </a:t>
            </a:r>
            <a:endParaRPr lang="en-US" sz="6000" dirty="0"/>
          </a:p>
        </p:txBody>
      </p:sp>
      <p:sp>
        <p:nvSpPr>
          <p:cNvPr id="5123" name="Rectangle 3"/>
          <p:cNvSpPr>
            <a:spLocks noGrp="1" noChangeArrowheads="1"/>
          </p:cNvSpPr>
          <p:nvPr>
            <p:ph type="body" idx="1"/>
          </p:nvPr>
        </p:nvSpPr>
        <p:spPr>
          <a:xfrm>
            <a:off x="457200" y="3158042"/>
            <a:ext cx="8229600" cy="4221163"/>
          </a:xfrm>
        </p:spPr>
        <p:txBody>
          <a:bodyPr/>
          <a:lstStyle/>
          <a:p>
            <a:r>
              <a:rPr lang="en-US" sz="2400" dirty="0"/>
              <a:t>The process is the same to that of any other Linkage case.  There is no distinction between sanctioned and non-sanctioned cases.</a:t>
            </a:r>
          </a:p>
          <a:p>
            <a:pPr>
              <a:buFontTx/>
              <a:buNone/>
            </a:pPr>
            <a:r>
              <a:rPr lang="en-US" sz="2400" dirty="0"/>
              <a:t> </a:t>
            </a:r>
          </a:p>
          <a:p>
            <a:endParaRPr lang="en-US" sz="1800" dirty="0"/>
          </a:p>
        </p:txBody>
      </p:sp>
    </p:spTree>
    <p:extLst>
      <p:ext uri="{BB962C8B-B14F-4D97-AF65-F5344CB8AC3E}">
        <p14:creationId xmlns:p14="http://schemas.microsoft.com/office/powerpoint/2010/main" xmlns="" val="886731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8300" y="1039318"/>
            <a:ext cx="8521700" cy="1143000"/>
          </a:xfrm>
        </p:spPr>
        <p:txBody>
          <a:bodyPr/>
          <a:lstStyle/>
          <a:p>
            <a:r>
              <a:rPr lang="en-US" sz="3200" b="1" dirty="0"/>
              <a:t>How does your Linkages team collaborate around support and resources for sanctioned families?</a:t>
            </a:r>
            <a:endParaRPr lang="en-US" sz="3200" dirty="0"/>
          </a:p>
        </p:txBody>
      </p:sp>
      <p:sp>
        <p:nvSpPr>
          <p:cNvPr id="6147" name="Rectangle 3"/>
          <p:cNvSpPr>
            <a:spLocks noGrp="1" noChangeArrowheads="1"/>
          </p:cNvSpPr>
          <p:nvPr>
            <p:ph type="body" idx="1"/>
          </p:nvPr>
        </p:nvSpPr>
        <p:spPr>
          <a:xfrm>
            <a:off x="0" y="2060086"/>
            <a:ext cx="9144000" cy="4525963"/>
          </a:xfrm>
        </p:spPr>
        <p:txBody>
          <a:bodyPr/>
          <a:lstStyle/>
          <a:p>
            <a:r>
              <a:rPr lang="en-US" sz="2400" dirty="0"/>
              <a:t>Communication</a:t>
            </a:r>
            <a:r>
              <a:rPr lang="en-US" sz="3600" dirty="0"/>
              <a:t> </a:t>
            </a:r>
          </a:p>
          <a:p>
            <a:r>
              <a:rPr lang="en-US" sz="2400" dirty="0"/>
              <a:t>Monthly Meetings with Linkages Team and clients</a:t>
            </a:r>
          </a:p>
          <a:p>
            <a:r>
              <a:rPr lang="en-US" sz="2400" dirty="0"/>
              <a:t>Linkages meetings are on Tuesdays at 3 different locations</a:t>
            </a:r>
          </a:p>
          <a:p>
            <a:pPr lvl="1"/>
            <a:r>
              <a:rPr lang="en-US" sz="2000" dirty="0"/>
              <a:t>Calexico - second Tuesday of the month</a:t>
            </a:r>
          </a:p>
          <a:p>
            <a:pPr lvl="1"/>
            <a:r>
              <a:rPr lang="en-US" sz="2000" dirty="0"/>
              <a:t>El Centro - third Tuesday of the month</a:t>
            </a:r>
          </a:p>
          <a:p>
            <a:pPr lvl="1"/>
            <a:r>
              <a:rPr lang="en-US" sz="2000" dirty="0"/>
              <a:t>Brawley - fourth Tuesday of the month</a:t>
            </a:r>
          </a:p>
          <a:p>
            <a:r>
              <a:rPr lang="en-US" sz="2400" dirty="0"/>
              <a:t>Linkages Coordinator sends appointment letters to the staff </a:t>
            </a:r>
            <a:r>
              <a:rPr lang="en-US" sz="2400" dirty="0" smtClean="0"/>
              <a:t>&amp; clients</a:t>
            </a:r>
            <a:r>
              <a:rPr lang="en-US" sz="2400" dirty="0"/>
              <a:t>.</a:t>
            </a:r>
          </a:p>
          <a:p>
            <a:r>
              <a:rPr lang="en-US" sz="2400" dirty="0"/>
              <a:t>The Linkages staff coordinates services to avoid duplication of services and to ensure that the clients are receiving any needed supportive services to help them succeed and comply to avoid a sanction or cure a sanction.</a:t>
            </a:r>
          </a:p>
        </p:txBody>
      </p:sp>
    </p:spTree>
    <p:extLst>
      <p:ext uri="{BB962C8B-B14F-4D97-AF65-F5344CB8AC3E}">
        <p14:creationId xmlns:p14="http://schemas.microsoft.com/office/powerpoint/2010/main" xmlns="" val="4005822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2385"/>
            <a:ext cx="8229600" cy="1143000"/>
          </a:xfrm>
        </p:spPr>
        <p:txBody>
          <a:bodyPr/>
          <a:lstStyle/>
          <a:p>
            <a:r>
              <a:rPr lang="en-US" b="1" dirty="0" smtClean="0"/>
              <a:t>Questions &amp; Comments</a:t>
            </a:r>
            <a:endParaRPr lang="en-US" b="1" dirty="0"/>
          </a:p>
        </p:txBody>
      </p:sp>
      <p:sp>
        <p:nvSpPr>
          <p:cNvPr id="3" name="Content Placeholder 2"/>
          <p:cNvSpPr>
            <a:spLocks noGrp="1"/>
          </p:cNvSpPr>
          <p:nvPr>
            <p:ph idx="1"/>
          </p:nvPr>
        </p:nvSpPr>
        <p:spPr/>
        <p:txBody>
          <a:bodyPr/>
          <a:lstStyle/>
          <a:p>
            <a:pPr marL="0" indent="0">
              <a:spcBef>
                <a:spcPts val="1300"/>
              </a:spcBef>
              <a:buNone/>
            </a:pPr>
            <a:r>
              <a:rPr lang="en-US" dirty="0" smtClean="0">
                <a:latin typeface="Arial" pitchFamily="34" charset="0"/>
                <a:cs typeface="Arial" pitchFamily="34" charset="0"/>
              </a:rPr>
              <a:t>What questions or comments do you have for our Imperial County representatives?</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924800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983"/>
            <a:ext cx="8229600" cy="1143000"/>
          </a:xfrm>
        </p:spPr>
        <p:txBody>
          <a:bodyPr/>
          <a:lstStyle/>
          <a:p>
            <a:r>
              <a:rPr lang="en-US" b="1" dirty="0" smtClean="0"/>
              <a:t>Tehama County</a:t>
            </a:r>
            <a:endParaRPr lang="en-US" dirty="0"/>
          </a:p>
        </p:txBody>
      </p:sp>
      <p:sp>
        <p:nvSpPr>
          <p:cNvPr id="3" name="Content Placeholder 2"/>
          <p:cNvSpPr>
            <a:spLocks noGrp="1"/>
          </p:cNvSpPr>
          <p:nvPr>
            <p:ph idx="1"/>
          </p:nvPr>
        </p:nvSpPr>
        <p:spPr>
          <a:xfrm>
            <a:off x="186267" y="2449545"/>
            <a:ext cx="8957733" cy="4525963"/>
          </a:xfrm>
        </p:spPr>
        <p:txBody>
          <a:bodyPr/>
          <a:lstStyle/>
          <a:p>
            <a:pPr marL="0" indent="0">
              <a:buNone/>
            </a:pPr>
            <a:r>
              <a:rPr lang="en-US" sz="3600" dirty="0" smtClean="0"/>
              <a:t>Helping Sanctioned Linkages Families Succeed</a:t>
            </a:r>
            <a:r>
              <a:rPr lang="en-US" sz="3600" dirty="0"/>
              <a:t/>
            </a:r>
            <a:br>
              <a:rPr lang="en-US" sz="3600" dirty="0"/>
            </a:br>
            <a:r>
              <a:rPr lang="en-US" sz="2800" dirty="0" err="1" smtClean="0">
                <a:solidFill>
                  <a:srgbClr val="D99088"/>
                </a:solidFill>
              </a:rPr>
              <a:t>LaDeena</a:t>
            </a:r>
            <a:r>
              <a:rPr lang="en-US" sz="2800" dirty="0" smtClean="0">
                <a:solidFill>
                  <a:srgbClr val="D99088"/>
                </a:solidFill>
              </a:rPr>
              <a:t> Coates, </a:t>
            </a:r>
            <a:r>
              <a:rPr lang="en-US" sz="2800" dirty="0" err="1" smtClean="0">
                <a:solidFill>
                  <a:srgbClr val="D99088"/>
                </a:solidFill>
              </a:rPr>
              <a:t>CalWORKs</a:t>
            </a:r>
            <a:r>
              <a:rPr lang="en-US" sz="2800" dirty="0" smtClean="0">
                <a:solidFill>
                  <a:srgbClr val="D99088"/>
                </a:solidFill>
              </a:rPr>
              <a:t> Employment &amp; Training Worker</a:t>
            </a:r>
          </a:p>
          <a:p>
            <a:pPr marL="0" indent="0">
              <a:buNone/>
            </a:pPr>
            <a:endParaRPr lang="en-US" dirty="0"/>
          </a:p>
        </p:txBody>
      </p:sp>
    </p:spTree>
    <p:extLst>
      <p:ext uri="{BB962C8B-B14F-4D97-AF65-F5344CB8AC3E}">
        <p14:creationId xmlns:p14="http://schemas.microsoft.com/office/powerpoint/2010/main" xmlns="" val="2296689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300"/>
            <a:ext cx="9144000" cy="1638300"/>
          </a:xfrm>
        </p:spPr>
        <p:txBody>
          <a:bodyPr wrap="square" lIns="91440" tIns="45720" rIns="91440" bIns="45720" numCol="1" anchorCtr="0" compatLnSpc="1">
            <a:prstTxWarp prst="textNoShape">
              <a:avLst/>
            </a:prstTxWarp>
          </a:bodyPr>
          <a:lstStyle/>
          <a:p>
            <a:pPr algn="ctr" eaLnBrk="1" hangingPunct="1"/>
            <a:r>
              <a:rPr lang="en-US" sz="4000" b="1" cap="none" dirty="0" smtClean="0"/>
              <a:t>How </a:t>
            </a:r>
            <a:r>
              <a:rPr lang="en-US" sz="4000" b="1" dirty="0" smtClean="0"/>
              <a:t>are </a:t>
            </a:r>
            <a:r>
              <a:rPr lang="en-US" sz="4000" b="1" cap="none" dirty="0" smtClean="0"/>
              <a:t>families who are sanctioned or at-risk of becoming sanctioned identified?</a:t>
            </a:r>
            <a:endParaRPr lang="en-US" sz="4000" cap="none" dirty="0"/>
          </a:p>
        </p:txBody>
      </p:sp>
      <p:sp>
        <p:nvSpPr>
          <p:cNvPr id="9219" name="Content Placeholder 2"/>
          <p:cNvSpPr>
            <a:spLocks noGrp="1"/>
          </p:cNvSpPr>
          <p:nvPr>
            <p:ph sz="quarter" idx="1"/>
          </p:nvPr>
        </p:nvSpPr>
        <p:spPr>
          <a:xfrm>
            <a:off x="533400" y="2895600"/>
            <a:ext cx="8229600" cy="3810000"/>
          </a:xfrm>
        </p:spPr>
        <p:txBody>
          <a:bodyPr/>
          <a:lstStyle/>
          <a:p>
            <a:pPr eaLnBrk="1" hangingPunct="1"/>
            <a:r>
              <a:rPr lang="en-US" dirty="0"/>
              <a:t>Account Tech runs a report of WTW sanctioned cases </a:t>
            </a:r>
            <a:r>
              <a:rPr lang="en-US" dirty="0" smtClean="0"/>
              <a:t>vs. </a:t>
            </a:r>
            <a:r>
              <a:rPr lang="en-US" dirty="0"/>
              <a:t>open cash aid cases</a:t>
            </a:r>
          </a:p>
          <a:p>
            <a:pPr eaLnBrk="1" hangingPunct="1"/>
            <a:r>
              <a:rPr lang="en-US" dirty="0"/>
              <a:t>The designated TLC ETW gets a list of scheduled </a:t>
            </a:r>
            <a:r>
              <a:rPr lang="en-US" dirty="0" smtClean="0"/>
              <a:t>TDMs</a:t>
            </a:r>
            <a:endParaRPr lang="en-US" dirty="0"/>
          </a:p>
          <a:p>
            <a:pPr eaLnBrk="1" hangingPunct="1"/>
            <a:r>
              <a:rPr lang="en-US" dirty="0"/>
              <a:t>The designated TLC ETW attends Path 1 </a:t>
            </a:r>
            <a:r>
              <a:rPr lang="en-US" dirty="0" smtClean="0"/>
              <a:t>Meetings</a:t>
            </a:r>
            <a:endParaRPr lang="en-US" dirty="0"/>
          </a:p>
          <a:p>
            <a:pPr eaLnBrk="1" hangingPunct="1"/>
            <a:r>
              <a:rPr lang="en-US" dirty="0"/>
              <a:t>TLC screening </a:t>
            </a:r>
            <a:r>
              <a:rPr lang="en-US" dirty="0" smtClean="0"/>
              <a:t>Form</a:t>
            </a:r>
            <a:endParaRPr lang="en-US" dirty="0"/>
          </a:p>
          <a:p>
            <a:pPr eaLnBrk="1" hangingPunct="1"/>
            <a:endParaRPr lang="en-US" dirty="0">
              <a:latin typeface="Century Schoolbook" charset="0"/>
            </a:endParaRPr>
          </a:p>
        </p:txBody>
      </p:sp>
    </p:spTree>
    <p:extLst>
      <p:ext uri="{BB962C8B-B14F-4D97-AF65-F5344CB8AC3E}">
        <p14:creationId xmlns:p14="http://schemas.microsoft.com/office/powerpoint/2010/main" xmlns="" val="20612125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1-29 at 1.15.09 PM.png"/>
          <p:cNvPicPr>
            <a:picLocks noChangeAspect="1"/>
          </p:cNvPicPr>
          <p:nvPr/>
        </p:nvPicPr>
        <p:blipFill rotWithShape="1">
          <a:blip r:embed="rId3">
            <a:extLst>
              <a:ext uri="{28A0092B-C50C-407E-A947-70E740481C1C}">
                <a14:useLocalDpi xmlns:a14="http://schemas.microsoft.com/office/drawing/2010/main" xmlns="" val="0"/>
              </a:ext>
            </a:extLst>
          </a:blip>
          <a:srcRect l="28000" t="8458" r="27304" b="3383"/>
          <a:stretch/>
        </p:blipFill>
        <p:spPr>
          <a:xfrm>
            <a:off x="2743201" y="1121832"/>
            <a:ext cx="4351866" cy="5736167"/>
          </a:xfrm>
          <a:prstGeom prst="rect">
            <a:avLst/>
          </a:prstGeom>
        </p:spPr>
      </p:pic>
    </p:spTree>
    <p:extLst>
      <p:ext uri="{BB962C8B-B14F-4D97-AF65-F5344CB8AC3E}">
        <p14:creationId xmlns:p14="http://schemas.microsoft.com/office/powerpoint/2010/main" xmlns="" val="1137649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26" y="482604"/>
            <a:ext cx="8610600" cy="2362200"/>
          </a:xfrm>
        </p:spPr>
        <p:txBody>
          <a:bodyPr wrap="square" lIns="91440" tIns="45720" rIns="91440" bIns="45720" numCol="1" anchorCtr="0" compatLnSpc="1">
            <a:prstTxWarp prst="textNoShape">
              <a:avLst/>
            </a:prstTxWarp>
          </a:bodyPr>
          <a:lstStyle/>
          <a:p>
            <a:pPr algn="ctr" eaLnBrk="1" hangingPunct="1"/>
            <a:r>
              <a:rPr lang="en-US" b="1" cap="none" dirty="0" smtClean="0"/>
              <a:t/>
            </a:r>
            <a:br>
              <a:rPr lang="en-US" b="1" cap="none" dirty="0" smtClean="0"/>
            </a:br>
            <a:r>
              <a:rPr lang="en-US" b="1" cap="none" dirty="0" smtClean="0"/>
              <a:t/>
            </a:r>
            <a:br>
              <a:rPr lang="en-US" b="1" cap="none" dirty="0" smtClean="0"/>
            </a:br>
            <a:r>
              <a:rPr lang="en-US" sz="4000" b="1" cap="none" dirty="0" smtClean="0"/>
              <a:t>How do we engage these families with Linkages to cure their sanction and participate in needed services?</a:t>
            </a:r>
            <a:br>
              <a:rPr lang="en-US" sz="4000" b="1" cap="none" dirty="0" smtClean="0"/>
            </a:br>
            <a:endParaRPr lang="en-US" sz="4000" b="1" cap="none" dirty="0"/>
          </a:p>
        </p:txBody>
      </p:sp>
      <p:sp>
        <p:nvSpPr>
          <p:cNvPr id="10243" name="Content Placeholder 2"/>
          <p:cNvSpPr>
            <a:spLocks noGrp="1"/>
          </p:cNvSpPr>
          <p:nvPr>
            <p:ph sz="quarter" idx="1"/>
          </p:nvPr>
        </p:nvSpPr>
        <p:spPr>
          <a:xfrm>
            <a:off x="304800" y="3081862"/>
            <a:ext cx="8839200" cy="4961467"/>
          </a:xfrm>
        </p:spPr>
        <p:txBody>
          <a:bodyPr/>
          <a:lstStyle/>
          <a:p>
            <a:pPr eaLnBrk="1" hangingPunct="1">
              <a:spcBef>
                <a:spcPct val="0"/>
              </a:spcBef>
            </a:pPr>
            <a:r>
              <a:rPr lang="en-US" sz="2800" dirty="0"/>
              <a:t>When families are identified through Path 1 referrals, home visits are made by the designated TLC ETW.</a:t>
            </a:r>
          </a:p>
          <a:p>
            <a:pPr lvl="1" eaLnBrk="1" hangingPunct="1"/>
            <a:r>
              <a:rPr lang="en-US" sz="2000" dirty="0"/>
              <a:t>Look for red flags in the home</a:t>
            </a:r>
          </a:p>
          <a:p>
            <a:pPr lvl="1" eaLnBrk="1" hangingPunct="1"/>
            <a:r>
              <a:rPr lang="en-US" sz="2000" dirty="0"/>
              <a:t>Talk on their turf</a:t>
            </a:r>
          </a:p>
          <a:p>
            <a:pPr lvl="1" eaLnBrk="1" hangingPunct="1"/>
            <a:r>
              <a:rPr lang="en-US" sz="2000" dirty="0"/>
              <a:t>Make connection with the family</a:t>
            </a:r>
          </a:p>
          <a:p>
            <a:pPr lvl="1" eaLnBrk="1" hangingPunct="1"/>
            <a:r>
              <a:rPr lang="en-US" sz="2000" dirty="0"/>
              <a:t>Discuss the benefits of TLC/AB429 </a:t>
            </a:r>
            <a:r>
              <a:rPr lang="en-US" sz="2000" dirty="0" err="1"/>
              <a:t>vs</a:t>
            </a:r>
            <a:r>
              <a:rPr lang="en-US" sz="2000" dirty="0"/>
              <a:t> GA</a:t>
            </a:r>
          </a:p>
          <a:p>
            <a:pPr eaLnBrk="1" hangingPunct="1">
              <a:spcBef>
                <a:spcPct val="0"/>
              </a:spcBef>
            </a:pPr>
            <a:r>
              <a:rPr lang="en-US" sz="2800" dirty="0"/>
              <a:t>Social Workers will encourage families to participate </a:t>
            </a:r>
            <a:endParaRPr lang="en-US" sz="2800" b="1" dirty="0"/>
          </a:p>
          <a:p>
            <a:pPr lvl="1">
              <a:buSzPct val="110000"/>
            </a:pPr>
            <a:r>
              <a:rPr lang="en-US" sz="2000" dirty="0"/>
              <a:t>Give brochure explaining benefits of TLC</a:t>
            </a:r>
          </a:p>
          <a:p>
            <a:pPr lvl="1">
              <a:buSzPct val="110000"/>
            </a:pPr>
            <a:r>
              <a:rPr lang="en-US" sz="2000" dirty="0"/>
              <a:t>Discuss the benefits of curing a sanction</a:t>
            </a:r>
          </a:p>
        </p:txBody>
      </p:sp>
    </p:spTree>
    <p:extLst>
      <p:ext uri="{BB962C8B-B14F-4D97-AF65-F5344CB8AC3E}">
        <p14:creationId xmlns:p14="http://schemas.microsoft.com/office/powerpoint/2010/main" xmlns="" val="29105014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391"/>
            <a:ext cx="9144000" cy="2286000"/>
          </a:xfrm>
        </p:spPr>
        <p:txBody>
          <a:bodyPr wrap="square" lIns="91440" tIns="45720" rIns="91440" bIns="45720" numCol="1" anchorCtr="0" compatLnSpc="1">
            <a:prstTxWarp prst="textNoShape">
              <a:avLst/>
            </a:prstTxWarp>
            <a:noAutofit/>
          </a:bodyPr>
          <a:lstStyle/>
          <a:p>
            <a:pPr algn="ctr" eaLnBrk="1" hangingPunct="1"/>
            <a:r>
              <a:rPr lang="en-US" sz="4000" b="1" cap="none" dirty="0" smtClean="0"/>
              <a:t>What coordination occurs for sanctioned families between CWS Social </a:t>
            </a:r>
            <a:r>
              <a:rPr lang="en-US" sz="4000" b="1" dirty="0"/>
              <a:t>W</a:t>
            </a:r>
            <a:r>
              <a:rPr lang="en-US" sz="4000" b="1" cap="none" dirty="0" smtClean="0"/>
              <a:t>orkers &amp; </a:t>
            </a:r>
            <a:r>
              <a:rPr lang="en-US" sz="4000" b="1" cap="none" dirty="0" err="1" smtClean="0"/>
              <a:t>CalWORKs</a:t>
            </a:r>
            <a:r>
              <a:rPr lang="en-US" sz="4000" b="1" cap="none" dirty="0" smtClean="0"/>
              <a:t> ETWs? </a:t>
            </a:r>
            <a:endParaRPr lang="en-US" sz="4000" b="1" cap="none" dirty="0"/>
          </a:p>
        </p:txBody>
      </p:sp>
      <p:sp>
        <p:nvSpPr>
          <p:cNvPr id="11267" name="Content Placeholder 2"/>
          <p:cNvSpPr>
            <a:spLocks noGrp="1"/>
          </p:cNvSpPr>
          <p:nvPr>
            <p:ph sz="quarter" idx="1"/>
          </p:nvPr>
        </p:nvSpPr>
        <p:spPr>
          <a:xfrm>
            <a:off x="457200" y="3505199"/>
            <a:ext cx="8001000" cy="3031067"/>
          </a:xfrm>
        </p:spPr>
        <p:txBody>
          <a:bodyPr/>
          <a:lstStyle/>
          <a:p>
            <a:pPr eaLnBrk="1" hangingPunct="1"/>
            <a:r>
              <a:rPr lang="en-US" dirty="0"/>
              <a:t>The social workers and </a:t>
            </a:r>
            <a:r>
              <a:rPr lang="en-US" dirty="0" smtClean="0"/>
              <a:t>ETWs discuss </a:t>
            </a:r>
            <a:r>
              <a:rPr lang="en-US" dirty="0"/>
              <a:t>and complete the TLC fiscal case plan</a:t>
            </a:r>
          </a:p>
          <a:p>
            <a:pPr eaLnBrk="1" hangingPunct="1"/>
            <a:r>
              <a:rPr lang="en-US" dirty="0"/>
              <a:t>Workers share appropriate case plans and pertinent information concerning the families</a:t>
            </a:r>
          </a:p>
        </p:txBody>
      </p:sp>
    </p:spTree>
    <p:extLst>
      <p:ext uri="{BB962C8B-B14F-4D97-AF65-F5344CB8AC3E}">
        <p14:creationId xmlns:p14="http://schemas.microsoft.com/office/powerpoint/2010/main" xmlns="" val="41286429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8383"/>
            <a:ext cx="9144000" cy="2209800"/>
          </a:xfrm>
        </p:spPr>
        <p:txBody>
          <a:bodyPr>
            <a:noAutofit/>
          </a:bodyPr>
          <a:lstStyle/>
          <a:p>
            <a:pPr algn="ctr" eaLnBrk="1" fontAlgn="auto" hangingPunct="1">
              <a:spcAft>
                <a:spcPts val="0"/>
              </a:spcAft>
              <a:defRPr/>
            </a:pPr>
            <a:r>
              <a:rPr lang="en-US" sz="4000" b="1" dirty="0" smtClean="0">
                <a:ea typeface="+mj-ea"/>
              </a:rPr>
              <a:t>How does your Linkages </a:t>
            </a:r>
            <a:r>
              <a:rPr lang="en-US" sz="4000" b="1" dirty="0">
                <a:ea typeface="+mj-ea"/>
              </a:rPr>
              <a:t>team </a:t>
            </a:r>
            <a:r>
              <a:rPr lang="en-US" sz="4000" b="1" dirty="0" smtClean="0">
                <a:ea typeface="+mj-ea"/>
              </a:rPr>
              <a:t>collaborate around support and resources for sanctioned </a:t>
            </a:r>
            <a:r>
              <a:rPr lang="en-US" sz="4000" b="1" dirty="0">
                <a:ea typeface="+mj-ea"/>
              </a:rPr>
              <a:t>families?</a:t>
            </a:r>
          </a:p>
        </p:txBody>
      </p:sp>
      <p:sp>
        <p:nvSpPr>
          <p:cNvPr id="12291" name="Content Placeholder 2"/>
          <p:cNvSpPr>
            <a:spLocks noGrp="1"/>
          </p:cNvSpPr>
          <p:nvPr>
            <p:ph sz="quarter" idx="1"/>
          </p:nvPr>
        </p:nvSpPr>
        <p:spPr>
          <a:xfrm>
            <a:off x="228600" y="3962400"/>
            <a:ext cx="8305800" cy="1676400"/>
          </a:xfrm>
        </p:spPr>
        <p:txBody>
          <a:bodyPr/>
          <a:lstStyle/>
          <a:p>
            <a:pPr eaLnBrk="1" hangingPunct="1"/>
            <a:r>
              <a:rPr lang="en-US" dirty="0"/>
              <a:t>Designated Account Tech reviews TLC Fiscal Case plans to prevent duplicate services</a:t>
            </a:r>
          </a:p>
          <a:p>
            <a:pPr eaLnBrk="1" hangingPunct="1"/>
            <a:r>
              <a:rPr lang="en-US" dirty="0"/>
              <a:t>Expedited Intake for TLC/AB429 clients</a:t>
            </a:r>
          </a:p>
          <a:p>
            <a:pPr eaLnBrk="1" hangingPunct="1"/>
            <a:endParaRPr lang="en-US" dirty="0">
              <a:latin typeface="Century Schoolbook" charset="0"/>
            </a:endParaRPr>
          </a:p>
        </p:txBody>
      </p:sp>
    </p:spTree>
    <p:extLst>
      <p:ext uri="{BB962C8B-B14F-4D97-AF65-F5344CB8AC3E}">
        <p14:creationId xmlns:p14="http://schemas.microsoft.com/office/powerpoint/2010/main" xmlns="" val="35335792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06" y="2117466"/>
            <a:ext cx="9146912" cy="1470025"/>
          </a:xfrm>
        </p:spPr>
        <p:txBody>
          <a:bodyPr/>
          <a:lstStyle/>
          <a:p>
            <a:r>
              <a:rPr lang="en-US" b="1" dirty="0" smtClean="0"/>
              <a:t>Helping</a:t>
            </a:r>
            <a:r>
              <a:rPr lang="en-US" b="1" dirty="0"/>
              <a:t> Sanctioned </a:t>
            </a:r>
            <a:r>
              <a:rPr lang="en-US" b="1" dirty="0" smtClean="0"/>
              <a:t>Linkages</a:t>
            </a:r>
            <a:br>
              <a:rPr lang="en-US" b="1" dirty="0" smtClean="0"/>
            </a:br>
            <a:r>
              <a:rPr lang="en-US" b="1" dirty="0" smtClean="0"/>
              <a:t>Families Succeed:</a:t>
            </a:r>
            <a:br>
              <a:rPr lang="en-US" b="1" dirty="0" smtClean="0"/>
            </a:br>
            <a:r>
              <a:rPr lang="en-US" dirty="0" smtClean="0"/>
              <a:t>Best </a:t>
            </a:r>
            <a:r>
              <a:rPr lang="en-US" dirty="0"/>
              <a:t>Practices from the Field</a:t>
            </a:r>
            <a:endParaRPr lang="en-US" dirty="0">
              <a:solidFill>
                <a:srgbClr val="A1EFBC"/>
              </a:solidFill>
            </a:endParaRPr>
          </a:p>
        </p:txBody>
      </p:sp>
      <p:sp>
        <p:nvSpPr>
          <p:cNvPr id="3" name="Subtitle 2"/>
          <p:cNvSpPr>
            <a:spLocks noGrp="1"/>
          </p:cNvSpPr>
          <p:nvPr>
            <p:ph type="subTitle" idx="1"/>
          </p:nvPr>
        </p:nvSpPr>
        <p:spPr>
          <a:xfrm>
            <a:off x="1063987" y="4368560"/>
            <a:ext cx="6929031" cy="1544726"/>
          </a:xfrm>
        </p:spPr>
        <p:txBody>
          <a:bodyPr/>
          <a:lstStyle/>
          <a:p>
            <a:r>
              <a:rPr lang="en-US" dirty="0" smtClean="0">
                <a:solidFill>
                  <a:srgbClr val="FCD5B5"/>
                </a:solidFill>
              </a:rPr>
              <a:t>Linkages Shared Learning Webinar #8</a:t>
            </a:r>
          </a:p>
          <a:p>
            <a:r>
              <a:rPr lang="en-US" dirty="0" smtClean="0">
                <a:solidFill>
                  <a:srgbClr val="FCD5B5"/>
                </a:solidFill>
              </a:rPr>
              <a:t>December 4, 2012</a:t>
            </a:r>
          </a:p>
          <a:p>
            <a:r>
              <a:rPr lang="en-US" sz="2400" dirty="0" smtClean="0">
                <a:solidFill>
                  <a:srgbClr val="FCD5B5"/>
                </a:solidFill>
              </a:rPr>
              <a:t>with Leslie Ann Hay of Hay Consulting</a:t>
            </a:r>
          </a:p>
        </p:txBody>
      </p:sp>
    </p:spTree>
    <p:extLst>
      <p:ext uri="{BB962C8B-B14F-4D97-AF65-F5344CB8AC3E}">
        <p14:creationId xmlns:p14="http://schemas.microsoft.com/office/powerpoint/2010/main" xmlns="" val="118224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&amp; Comments</a:t>
            </a:r>
            <a:endParaRPr lang="en-US" b="1" dirty="0"/>
          </a:p>
        </p:txBody>
      </p:sp>
      <p:sp>
        <p:nvSpPr>
          <p:cNvPr id="3" name="Content Placeholder 2"/>
          <p:cNvSpPr>
            <a:spLocks noGrp="1"/>
          </p:cNvSpPr>
          <p:nvPr>
            <p:ph idx="1"/>
          </p:nvPr>
        </p:nvSpPr>
        <p:spPr/>
        <p:txBody>
          <a:bodyPr/>
          <a:lstStyle/>
          <a:p>
            <a:pPr>
              <a:spcBef>
                <a:spcPts val="1300"/>
              </a:spcBef>
            </a:pPr>
            <a:r>
              <a:rPr lang="en-US" dirty="0" smtClean="0">
                <a:latin typeface="Arial" pitchFamily="34" charset="0"/>
                <a:cs typeface="Arial" pitchFamily="34" charset="0"/>
              </a:rPr>
              <a:t>What questions or comments do you have for our Tehama County representatives?</a:t>
            </a:r>
            <a:endParaRPr lang="en-US" dirty="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xmlns="" val="686035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2385"/>
            <a:ext cx="8229600" cy="1143000"/>
          </a:xfrm>
        </p:spPr>
        <p:txBody>
          <a:bodyPr/>
          <a:lstStyle/>
          <a:p>
            <a:r>
              <a:rPr lang="en-US" b="1" dirty="0" smtClean="0"/>
              <a:t>Discussion Questions</a:t>
            </a:r>
            <a:endParaRPr lang="en-US" b="1" dirty="0"/>
          </a:p>
        </p:txBody>
      </p:sp>
      <p:sp>
        <p:nvSpPr>
          <p:cNvPr id="3" name="Content Placeholder 2"/>
          <p:cNvSpPr>
            <a:spLocks noGrp="1"/>
          </p:cNvSpPr>
          <p:nvPr>
            <p:ph idx="1"/>
          </p:nvPr>
        </p:nvSpPr>
        <p:spPr>
          <a:xfrm>
            <a:off x="457200" y="2195551"/>
            <a:ext cx="8229600" cy="1347749"/>
          </a:xfrm>
        </p:spPr>
        <p:txBody>
          <a:bodyPr/>
          <a:lstStyle/>
          <a:p>
            <a:r>
              <a:rPr lang="en-US" dirty="0" smtClean="0"/>
              <a:t>What other approaches does your county use </a:t>
            </a:r>
            <a:r>
              <a:rPr lang="en-US" dirty="0"/>
              <a:t>to help sanctioned Linkages clients</a:t>
            </a:r>
            <a:r>
              <a:rPr lang="en-US" dirty="0" smtClean="0"/>
              <a:t>?</a:t>
            </a:r>
          </a:p>
          <a:p>
            <a:endParaRPr lang="en-US" dirty="0"/>
          </a:p>
          <a:p>
            <a:pPr marL="0" indent="0">
              <a:buNone/>
            </a:pPr>
            <a:endParaRPr lang="en-US" dirty="0"/>
          </a:p>
        </p:txBody>
      </p:sp>
      <p:sp>
        <p:nvSpPr>
          <p:cNvPr id="4" name="Content Placeholder 2"/>
          <p:cNvSpPr txBox="1">
            <a:spLocks/>
          </p:cNvSpPr>
          <p:nvPr/>
        </p:nvSpPr>
        <p:spPr bwMode="auto">
          <a:xfrm>
            <a:off x="457200" y="3543299"/>
            <a:ext cx="8229600" cy="1968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rgbClr val="FCD5B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How is your county tracking data to show the impact of helping sanctioned families? </a:t>
            </a:r>
          </a:p>
          <a:p>
            <a:endParaRPr lang="en-US" dirty="0" smtClean="0"/>
          </a:p>
          <a:p>
            <a:pPr marL="0" indent="0">
              <a:buFont typeface="Arial"/>
              <a:buNone/>
            </a:pPr>
            <a:endParaRPr lang="en-US" dirty="0"/>
          </a:p>
        </p:txBody>
      </p:sp>
    </p:spTree>
    <p:extLst>
      <p:ext uri="{BB962C8B-B14F-4D97-AF65-F5344CB8AC3E}">
        <p14:creationId xmlns:p14="http://schemas.microsoft.com/office/powerpoint/2010/main" xmlns="" val="141732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6254"/>
            <a:ext cx="8229600" cy="1143000"/>
          </a:xfrm>
        </p:spPr>
        <p:txBody>
          <a:bodyPr/>
          <a:lstStyle/>
          <a:p>
            <a:r>
              <a:rPr lang="en-US" b="1" dirty="0" smtClean="0"/>
              <a:t>It’s Been a Great Year</a:t>
            </a:r>
            <a:endParaRPr lang="en-US" dirty="0"/>
          </a:p>
        </p:txBody>
      </p:sp>
      <p:sp>
        <p:nvSpPr>
          <p:cNvPr id="3" name="Content Placeholder 2"/>
          <p:cNvSpPr>
            <a:spLocks noGrp="1"/>
          </p:cNvSpPr>
          <p:nvPr>
            <p:ph idx="1"/>
          </p:nvPr>
        </p:nvSpPr>
        <p:spPr>
          <a:xfrm>
            <a:off x="457200" y="2309849"/>
            <a:ext cx="8420100" cy="4525963"/>
          </a:xfrm>
        </p:spPr>
        <p:txBody>
          <a:bodyPr/>
          <a:lstStyle/>
          <a:p>
            <a:pPr>
              <a:spcBef>
                <a:spcPts val="1300"/>
              </a:spcBef>
            </a:pPr>
            <a:r>
              <a:rPr lang="en-US" dirty="0" smtClean="0"/>
              <a:t>This is the last of 10 webinars in 2012! What are your reflections? </a:t>
            </a:r>
          </a:p>
          <a:p>
            <a:pPr>
              <a:spcBef>
                <a:spcPts val="1300"/>
              </a:spcBef>
            </a:pPr>
            <a:r>
              <a:rPr lang="en-US" dirty="0" smtClean="0"/>
              <a:t>What’s on the horizon for 2013…</a:t>
            </a:r>
            <a:endParaRPr lang="en-US" dirty="0"/>
          </a:p>
          <a:p>
            <a:pPr>
              <a:spcBef>
                <a:spcPts val="1300"/>
              </a:spcBef>
            </a:pPr>
            <a:r>
              <a:rPr lang="en-US" dirty="0" smtClean="0"/>
              <a:t>Help us keep the Coordinator Directory current</a:t>
            </a:r>
          </a:p>
        </p:txBody>
      </p:sp>
    </p:spTree>
    <p:extLst>
      <p:ext uri="{BB962C8B-B14F-4D97-AF65-F5344CB8AC3E}">
        <p14:creationId xmlns:p14="http://schemas.microsoft.com/office/powerpoint/2010/main" xmlns="" val="2902950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869323" y="4155826"/>
            <a:ext cx="4030931" cy="1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A1EFBC"/>
                </a:solidFill>
              </a:rPr>
              <a:t>Questions?</a:t>
            </a:r>
            <a:endParaRPr lang="en-US" dirty="0">
              <a:solidFill>
                <a:srgbClr val="A1EFBC"/>
              </a:solidFill>
            </a:endParaRPr>
          </a:p>
        </p:txBody>
      </p:sp>
      <p:sp>
        <p:nvSpPr>
          <p:cNvPr id="5" name="Content Placeholder 2"/>
          <p:cNvSpPr>
            <a:spLocks noGrp="1"/>
          </p:cNvSpPr>
          <p:nvPr>
            <p:ph idx="1"/>
          </p:nvPr>
        </p:nvSpPr>
        <p:spPr>
          <a:xfrm>
            <a:off x="-121521" y="2862342"/>
            <a:ext cx="9371040" cy="1684251"/>
          </a:xfrm>
        </p:spPr>
        <p:txBody>
          <a:bodyPr/>
          <a:lstStyle/>
          <a:p>
            <a:pPr lvl="1"/>
            <a:r>
              <a:rPr lang="en-US" dirty="0" smtClean="0">
                <a:solidFill>
                  <a:schemeClr val="bg1"/>
                </a:solidFill>
              </a:rPr>
              <a:t>Copy of this PowerPoint</a:t>
            </a:r>
            <a:endParaRPr lang="en-US" dirty="0" smtClean="0">
              <a:solidFill>
                <a:srgbClr val="FFFFFF"/>
              </a:solidFill>
            </a:endParaRPr>
          </a:p>
          <a:p>
            <a:pPr lvl="1"/>
            <a:r>
              <a:rPr lang="en-US" dirty="0" smtClean="0">
                <a:solidFill>
                  <a:schemeClr val="bg1"/>
                </a:solidFill>
              </a:rPr>
              <a:t>Updated Linkages Coordinators Directory</a:t>
            </a:r>
          </a:p>
        </p:txBody>
      </p:sp>
      <p:sp>
        <p:nvSpPr>
          <p:cNvPr id="6" name="Title 1"/>
          <p:cNvSpPr txBox="1">
            <a:spLocks/>
          </p:cNvSpPr>
          <p:nvPr/>
        </p:nvSpPr>
        <p:spPr>
          <a:xfrm>
            <a:off x="278824" y="1849194"/>
            <a:ext cx="7417375" cy="1000239"/>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rgbClr val="A1EFBC"/>
                </a:solidFill>
              </a:rPr>
              <a:t>Follow Up: we’ll email with…</a:t>
            </a:r>
            <a:endParaRPr lang="en-US" sz="4800" dirty="0">
              <a:solidFill>
                <a:srgbClr val="A1EFBC"/>
              </a:solidFill>
            </a:endParaRPr>
          </a:p>
        </p:txBody>
      </p:sp>
      <p:sp>
        <p:nvSpPr>
          <p:cNvPr id="7" name="Content Placeholder 2"/>
          <p:cNvSpPr txBox="1">
            <a:spLocks/>
          </p:cNvSpPr>
          <p:nvPr/>
        </p:nvSpPr>
        <p:spPr>
          <a:xfrm>
            <a:off x="4614374" y="4799268"/>
            <a:ext cx="4483845" cy="83801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None/>
            </a:pPr>
            <a:r>
              <a:rPr lang="en-US" dirty="0" err="1">
                <a:solidFill>
                  <a:schemeClr val="bg1"/>
                </a:solidFill>
              </a:rPr>
              <a:t>d</a:t>
            </a:r>
            <a:r>
              <a:rPr lang="en-US" dirty="0" err="1" smtClean="0">
                <a:solidFill>
                  <a:schemeClr val="bg1"/>
                </a:solidFill>
              </a:rPr>
              <a:t>anna.fabella@cfpic.org</a:t>
            </a:r>
            <a:endParaRPr lang="en-US" dirty="0">
              <a:solidFill>
                <a:schemeClr val="bg1"/>
              </a:solidFill>
            </a:endParaRPr>
          </a:p>
        </p:txBody>
      </p:sp>
    </p:spTree>
    <p:extLst>
      <p:ext uri="{BB962C8B-B14F-4D97-AF65-F5344CB8AC3E}">
        <p14:creationId xmlns:p14="http://schemas.microsoft.com/office/powerpoint/2010/main" xmlns="" val="3061940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647"/>
            <a:ext cx="8229600" cy="1143000"/>
          </a:xfrm>
        </p:spPr>
        <p:txBody>
          <a:bodyPr/>
          <a:lstStyle/>
          <a:p>
            <a:r>
              <a:rPr lang="en-US" b="1" dirty="0" smtClean="0">
                <a:solidFill>
                  <a:srgbClr val="A1EFBC"/>
                </a:solidFill>
              </a:rPr>
              <a:t>Agenda</a:t>
            </a:r>
            <a:endParaRPr lang="en-US" b="1" dirty="0">
              <a:solidFill>
                <a:srgbClr val="A1EFBC"/>
              </a:solidFill>
            </a:endParaRPr>
          </a:p>
        </p:txBody>
      </p:sp>
      <p:sp>
        <p:nvSpPr>
          <p:cNvPr id="3" name="Content Placeholder 2"/>
          <p:cNvSpPr>
            <a:spLocks noGrp="1"/>
          </p:cNvSpPr>
          <p:nvPr>
            <p:ph idx="1"/>
          </p:nvPr>
        </p:nvSpPr>
        <p:spPr>
          <a:xfrm>
            <a:off x="323071" y="1843859"/>
            <a:ext cx="7903882" cy="4525963"/>
          </a:xfrm>
        </p:spPr>
        <p:txBody>
          <a:bodyPr/>
          <a:lstStyle/>
          <a:p>
            <a:pPr marL="0" indent="0">
              <a:lnSpc>
                <a:spcPct val="110000"/>
              </a:lnSpc>
              <a:buNone/>
            </a:pPr>
            <a:r>
              <a:rPr lang="en-US" sz="2800" b="1" dirty="0" smtClean="0">
                <a:solidFill>
                  <a:srgbClr val="A1EFBC"/>
                </a:solidFill>
              </a:rPr>
              <a:t>Sanctions Basics</a:t>
            </a:r>
            <a:br>
              <a:rPr lang="en-US" sz="2800" b="1" dirty="0" smtClean="0">
                <a:solidFill>
                  <a:srgbClr val="A1EFBC"/>
                </a:solidFill>
              </a:rPr>
            </a:br>
            <a:r>
              <a:rPr lang="en-US" sz="2400" dirty="0" smtClean="0">
                <a:solidFill>
                  <a:schemeClr val="bg1"/>
                </a:solidFill>
              </a:rPr>
              <a:t>An overview of what sanctions are and how sanctioned families interact with Linkages</a:t>
            </a:r>
          </a:p>
          <a:p>
            <a:pPr marL="0" indent="0">
              <a:lnSpc>
                <a:spcPct val="110000"/>
              </a:lnSpc>
              <a:buNone/>
            </a:pPr>
            <a:r>
              <a:rPr lang="en-US" sz="2800" b="1" dirty="0" smtClean="0">
                <a:solidFill>
                  <a:srgbClr val="A1EFBC"/>
                </a:solidFill>
              </a:rPr>
              <a:t>Examples From the Field</a:t>
            </a:r>
            <a:br>
              <a:rPr lang="en-US" sz="2800" b="1" dirty="0" smtClean="0">
                <a:solidFill>
                  <a:srgbClr val="A1EFBC"/>
                </a:solidFill>
              </a:rPr>
            </a:br>
            <a:r>
              <a:rPr lang="en-US" sz="2400" dirty="0">
                <a:solidFill>
                  <a:srgbClr val="FFFFFF"/>
                </a:solidFill>
              </a:rPr>
              <a:t>I</a:t>
            </a:r>
            <a:r>
              <a:rPr lang="en-US" sz="2400" dirty="0" smtClean="0">
                <a:solidFill>
                  <a:srgbClr val="FFFFFF"/>
                </a:solidFill>
              </a:rPr>
              <a:t>nnovations by Imperial and Tehama counties</a:t>
            </a:r>
          </a:p>
          <a:p>
            <a:pPr marL="0" indent="0">
              <a:lnSpc>
                <a:spcPct val="110000"/>
              </a:lnSpc>
              <a:buNone/>
            </a:pPr>
            <a:r>
              <a:rPr lang="en-US" sz="2800" b="1" dirty="0" smtClean="0">
                <a:solidFill>
                  <a:srgbClr val="A1EFBC"/>
                </a:solidFill>
              </a:rPr>
              <a:t>Open Forum</a:t>
            </a:r>
            <a:r>
              <a:rPr lang="en-US" sz="2800" b="1" dirty="0">
                <a:solidFill>
                  <a:srgbClr val="A1EFBC"/>
                </a:solidFill>
              </a:rPr>
              <a:t/>
            </a:r>
            <a:br>
              <a:rPr lang="en-US" sz="2800" b="1" dirty="0">
                <a:solidFill>
                  <a:srgbClr val="A1EFBC"/>
                </a:solidFill>
              </a:rPr>
            </a:br>
            <a:r>
              <a:rPr lang="en-US" sz="2400" dirty="0" smtClean="0">
                <a:solidFill>
                  <a:srgbClr val="FFFFFF"/>
                </a:solidFill>
              </a:rPr>
              <a:t>Other counties share about working with sanctioned families</a:t>
            </a:r>
            <a:endParaRPr lang="en-US" sz="2400" b="1" dirty="0" smtClean="0">
              <a:solidFill>
                <a:srgbClr val="A1EFBC"/>
              </a:solidFill>
            </a:endParaRPr>
          </a:p>
          <a:p>
            <a:pPr marL="0" indent="0">
              <a:lnSpc>
                <a:spcPct val="110000"/>
              </a:lnSpc>
              <a:buNone/>
            </a:pPr>
            <a:r>
              <a:rPr lang="en-US" sz="2800" b="1" dirty="0" smtClean="0">
                <a:solidFill>
                  <a:srgbClr val="A1EFBC"/>
                </a:solidFill>
              </a:rPr>
              <a:t>Looking Ahead</a:t>
            </a:r>
            <a:r>
              <a:rPr lang="en-US" sz="2400" dirty="0">
                <a:solidFill>
                  <a:srgbClr val="FFFFFF"/>
                </a:solidFill>
              </a:rPr>
              <a:t/>
            </a:r>
            <a:br>
              <a:rPr lang="en-US" sz="2400" dirty="0">
                <a:solidFill>
                  <a:srgbClr val="FFFFFF"/>
                </a:solidFill>
              </a:rPr>
            </a:br>
            <a:r>
              <a:rPr lang="en-US" sz="2400" dirty="0" smtClean="0">
                <a:solidFill>
                  <a:srgbClr val="FFFFFF"/>
                </a:solidFill>
              </a:rPr>
              <a:t>A head’s up for what’s in store for Statewide Linkages in the coming year</a:t>
            </a:r>
            <a:endParaRPr lang="en-US" sz="2400" dirty="0">
              <a:solidFill>
                <a:srgbClr val="FFFFFF"/>
              </a:solidFill>
            </a:endParaRPr>
          </a:p>
        </p:txBody>
      </p:sp>
    </p:spTree>
    <p:extLst>
      <p:ext uri="{BB962C8B-B14F-4D97-AF65-F5344CB8AC3E}">
        <p14:creationId xmlns:p14="http://schemas.microsoft.com/office/powerpoint/2010/main" xmlns="" val="1525345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055"/>
            <a:ext cx="8229600" cy="1143000"/>
          </a:xfrm>
        </p:spPr>
        <p:txBody>
          <a:bodyPr/>
          <a:lstStyle/>
          <a:p>
            <a:r>
              <a:rPr lang="en-US" b="1" dirty="0" smtClean="0"/>
              <a:t>What Is a Sanction?</a:t>
            </a:r>
            <a:endParaRPr lang="en-US" dirty="0"/>
          </a:p>
        </p:txBody>
      </p:sp>
      <p:sp>
        <p:nvSpPr>
          <p:cNvPr id="3" name="Content Placeholder 2"/>
          <p:cNvSpPr>
            <a:spLocks noGrp="1"/>
          </p:cNvSpPr>
          <p:nvPr>
            <p:ph idx="1"/>
          </p:nvPr>
        </p:nvSpPr>
        <p:spPr>
          <a:xfrm>
            <a:off x="457200" y="2449545"/>
            <a:ext cx="5096933" cy="4281455"/>
          </a:xfrm>
        </p:spPr>
        <p:txBody>
          <a:bodyPr/>
          <a:lstStyle/>
          <a:p>
            <a:pPr marL="0" indent="0">
              <a:buNone/>
            </a:pPr>
            <a:r>
              <a:rPr lang="en-US" dirty="0" smtClean="0">
                <a:solidFill>
                  <a:schemeClr val="bg1"/>
                </a:solidFill>
              </a:rPr>
              <a:t>A sanction is a reduction in a Welfare-to-Work grant exacted when an adult fails to comply with certain Welfare-to-Work requirements</a:t>
            </a:r>
          </a:p>
        </p:txBody>
      </p:sp>
      <p:sp>
        <p:nvSpPr>
          <p:cNvPr id="4" name="TextBox 3"/>
          <p:cNvSpPr txBox="1"/>
          <p:nvPr/>
        </p:nvSpPr>
        <p:spPr>
          <a:xfrm>
            <a:off x="7755467" y="3708400"/>
            <a:ext cx="184666" cy="369332"/>
          </a:xfrm>
          <a:prstGeom prst="rect">
            <a:avLst/>
          </a:prstGeom>
          <a:noFill/>
        </p:spPr>
        <p:txBody>
          <a:bodyPr wrap="none" rtlCol="0">
            <a:spAutoFit/>
          </a:bodyPr>
          <a:lstStyle/>
          <a:p>
            <a:endParaRPr lang="en-US" dirty="0"/>
          </a:p>
        </p:txBody>
      </p:sp>
      <p:pic>
        <p:nvPicPr>
          <p:cNvPr id="9" name="Picture 8" descr="MC900023429.WMF"/>
          <p:cNvPicPr>
            <a:picLocks noChangeAspect="1"/>
          </p:cNvPicPr>
          <p:nvPr/>
        </p:nvPicPr>
        <p:blipFill rotWithShape="1">
          <a:blip r:embed="rId3">
            <a:extLst>
              <a:ext uri="{28A0092B-C50C-407E-A947-70E740481C1C}">
                <a14:useLocalDpi xmlns:a14="http://schemas.microsoft.com/office/drawing/2010/main" xmlns="" val="0"/>
              </a:ext>
            </a:extLst>
          </a:blip>
          <a:srcRect r="38928" b="42852"/>
          <a:stretch/>
        </p:blipFill>
        <p:spPr>
          <a:xfrm>
            <a:off x="6295514" y="4077732"/>
            <a:ext cx="2072186" cy="1762764"/>
          </a:xfrm>
          <a:prstGeom prst="rect">
            <a:avLst/>
          </a:prstGeom>
        </p:spPr>
      </p:pic>
      <p:sp>
        <p:nvSpPr>
          <p:cNvPr id="8" name="Frame 7"/>
          <p:cNvSpPr/>
          <p:nvPr/>
        </p:nvSpPr>
        <p:spPr>
          <a:xfrm>
            <a:off x="6129867" y="3708400"/>
            <a:ext cx="2437474" cy="2282411"/>
          </a:xfrm>
          <a:prstGeom prst="fram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537742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055"/>
            <a:ext cx="8229600" cy="1143000"/>
          </a:xfrm>
        </p:spPr>
        <p:txBody>
          <a:bodyPr/>
          <a:lstStyle/>
          <a:p>
            <a:r>
              <a:rPr lang="en-US" b="1" dirty="0" smtClean="0"/>
              <a:t>What Causes a Sanction?</a:t>
            </a:r>
            <a:endParaRPr lang="en-US" b="1" dirty="0"/>
          </a:p>
        </p:txBody>
      </p:sp>
      <p:grpSp>
        <p:nvGrpSpPr>
          <p:cNvPr id="26" name="Group 25"/>
          <p:cNvGrpSpPr/>
          <p:nvPr/>
        </p:nvGrpSpPr>
        <p:grpSpPr>
          <a:xfrm>
            <a:off x="203196" y="2083021"/>
            <a:ext cx="1380065" cy="2175711"/>
            <a:chOff x="203196" y="2083021"/>
            <a:chExt cx="1380065" cy="2175711"/>
          </a:xfrm>
        </p:grpSpPr>
        <p:sp>
          <p:nvSpPr>
            <p:cNvPr id="5" name="Rectangle 4"/>
            <p:cNvSpPr/>
            <p:nvPr/>
          </p:nvSpPr>
          <p:spPr>
            <a:xfrm>
              <a:off x="238294" y="2083021"/>
              <a:ext cx="1328909" cy="9383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a:t>
              </a:r>
              <a:r>
                <a:rPr lang="en-US" dirty="0" smtClean="0"/>
                <a:t>n </a:t>
              </a:r>
              <a:r>
                <a:rPr lang="en-US" dirty="0" err="1" smtClean="0"/>
                <a:t>CalWORKS</a:t>
              </a:r>
              <a:r>
                <a:rPr lang="en-US" dirty="0" smtClean="0"/>
                <a:t> with </a:t>
              </a:r>
              <a:r>
                <a:rPr lang="en-US" dirty="0" err="1" smtClean="0"/>
                <a:t>WtW</a:t>
              </a:r>
              <a:endParaRPr lang="en-US" dirty="0"/>
            </a:p>
          </p:txBody>
        </p:sp>
        <p:grpSp>
          <p:nvGrpSpPr>
            <p:cNvPr id="23" name="Group 22"/>
            <p:cNvGrpSpPr/>
            <p:nvPr/>
          </p:nvGrpSpPr>
          <p:grpSpPr>
            <a:xfrm>
              <a:off x="203196" y="3063668"/>
              <a:ext cx="1380065" cy="1195064"/>
              <a:chOff x="203196" y="3063668"/>
              <a:chExt cx="1380065" cy="1195064"/>
            </a:xfrm>
          </p:grpSpPr>
          <p:pic>
            <p:nvPicPr>
              <p:cNvPr id="20" name="Picture 19" descr="MC900436163.WM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3946" y="3214301"/>
                <a:ext cx="1049564" cy="919273"/>
              </a:xfrm>
              <a:prstGeom prst="rect">
                <a:avLst/>
              </a:prstGeom>
            </p:spPr>
          </p:pic>
          <p:sp>
            <p:nvSpPr>
              <p:cNvPr id="6" name="Frame 5"/>
              <p:cNvSpPr/>
              <p:nvPr/>
            </p:nvSpPr>
            <p:spPr>
              <a:xfrm>
                <a:off x="203196" y="3063668"/>
                <a:ext cx="1380065" cy="1195064"/>
              </a:xfrm>
              <a:prstGeom prst="fram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
        <p:nvSpPr>
          <p:cNvPr id="33" name="Right Arrow 32"/>
          <p:cNvSpPr/>
          <p:nvPr/>
        </p:nvSpPr>
        <p:spPr>
          <a:xfrm flipV="1">
            <a:off x="5914052" y="2696459"/>
            <a:ext cx="575734" cy="247038"/>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CFFCC"/>
              </a:solidFill>
            </a:endParaRPr>
          </a:p>
        </p:txBody>
      </p:sp>
      <p:sp>
        <p:nvSpPr>
          <p:cNvPr id="34" name="Rectangle 33"/>
          <p:cNvSpPr/>
          <p:nvPr/>
        </p:nvSpPr>
        <p:spPr>
          <a:xfrm>
            <a:off x="1871997" y="4105838"/>
            <a:ext cx="4782803" cy="2472762"/>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1600" dirty="0">
                <a:solidFill>
                  <a:schemeClr val="tx1">
                    <a:lumMod val="50000"/>
                    <a:lumOff val="50000"/>
                  </a:schemeClr>
                </a:solidFill>
              </a:rPr>
              <a:t>participate in any assigned program activity</a:t>
            </a:r>
          </a:p>
          <a:p>
            <a:pPr marL="285750" indent="-285750">
              <a:buFont typeface="Arial"/>
              <a:buChar char="•"/>
            </a:pPr>
            <a:r>
              <a:rPr lang="en-US" sz="1600" dirty="0">
                <a:solidFill>
                  <a:schemeClr val="tx1">
                    <a:lumMod val="50000"/>
                    <a:lumOff val="50000"/>
                  </a:schemeClr>
                </a:solidFill>
              </a:rPr>
              <a:t>provide required proof that satisfactory progress is being made in any assigned program activity</a:t>
            </a:r>
          </a:p>
          <a:p>
            <a:pPr marL="285750" indent="-285750">
              <a:buFont typeface="Arial"/>
              <a:buChar char="•"/>
            </a:pPr>
            <a:r>
              <a:rPr lang="en-US" sz="1600" dirty="0">
                <a:solidFill>
                  <a:schemeClr val="tx1">
                    <a:lumMod val="50000"/>
                    <a:lumOff val="50000"/>
                  </a:schemeClr>
                </a:solidFill>
              </a:rPr>
              <a:t>accept employment</a:t>
            </a:r>
          </a:p>
          <a:p>
            <a:pPr marL="285750" indent="-285750">
              <a:buFont typeface="Arial"/>
              <a:buChar char="•"/>
            </a:pPr>
            <a:r>
              <a:rPr lang="en-US" sz="1600" dirty="0">
                <a:solidFill>
                  <a:schemeClr val="tx1">
                    <a:lumMod val="50000"/>
                    <a:lumOff val="50000"/>
                  </a:schemeClr>
                </a:solidFill>
              </a:rPr>
              <a:t>continue employment</a:t>
            </a:r>
          </a:p>
          <a:p>
            <a:pPr marL="285750" indent="-285750">
              <a:buFont typeface="Arial"/>
              <a:buChar char="•"/>
            </a:pPr>
            <a:r>
              <a:rPr lang="en-US" sz="1600" dirty="0">
                <a:solidFill>
                  <a:schemeClr val="tx1">
                    <a:lumMod val="50000"/>
                    <a:lumOff val="50000"/>
                  </a:schemeClr>
                </a:solidFill>
              </a:rPr>
              <a:t>continue employment at the same level of </a:t>
            </a:r>
            <a:r>
              <a:rPr lang="en-US" sz="1600" dirty="0" smtClean="0">
                <a:solidFill>
                  <a:schemeClr val="tx1">
                    <a:lumMod val="50000"/>
                    <a:lumOff val="50000"/>
                  </a:schemeClr>
                </a:solidFill>
              </a:rPr>
              <a:t>earnings</a:t>
            </a:r>
          </a:p>
          <a:p>
            <a:r>
              <a:rPr lang="en-US" sz="1600" dirty="0" smtClean="0">
                <a:solidFill>
                  <a:schemeClr val="tx1">
                    <a:lumMod val="50000"/>
                    <a:lumOff val="50000"/>
                  </a:schemeClr>
                </a:solidFill>
              </a:rPr>
              <a:t>Other issues include failure to:</a:t>
            </a:r>
          </a:p>
          <a:p>
            <a:pPr marL="285750" indent="-285750">
              <a:buFont typeface="Arial"/>
              <a:buChar char="•"/>
            </a:pPr>
            <a:r>
              <a:rPr lang="en-US" sz="1600" dirty="0" smtClean="0">
                <a:solidFill>
                  <a:schemeClr val="tx1">
                    <a:lumMod val="50000"/>
                    <a:lumOff val="50000"/>
                  </a:schemeClr>
                </a:solidFill>
              </a:rPr>
              <a:t>cooperate with child support enforcement</a:t>
            </a:r>
          </a:p>
          <a:p>
            <a:pPr marL="285750" indent="-285750">
              <a:buFont typeface="Arial"/>
              <a:buChar char="•"/>
            </a:pPr>
            <a:r>
              <a:rPr lang="en-US" sz="1600" dirty="0" smtClean="0">
                <a:solidFill>
                  <a:schemeClr val="tx1">
                    <a:lumMod val="50000"/>
                    <a:lumOff val="50000"/>
                  </a:schemeClr>
                </a:solidFill>
              </a:rPr>
              <a:t>provide proof of immunizations </a:t>
            </a:r>
            <a:endParaRPr lang="en-US" sz="1600" dirty="0">
              <a:solidFill>
                <a:schemeClr val="tx1">
                  <a:lumMod val="50000"/>
                  <a:lumOff val="50000"/>
                </a:schemeClr>
              </a:solidFill>
            </a:endParaRPr>
          </a:p>
        </p:txBody>
      </p:sp>
      <p:grpSp>
        <p:nvGrpSpPr>
          <p:cNvPr id="30" name="Group 29"/>
          <p:cNvGrpSpPr/>
          <p:nvPr/>
        </p:nvGrpSpPr>
        <p:grpSpPr>
          <a:xfrm>
            <a:off x="2002452" y="1820334"/>
            <a:ext cx="3687148" cy="2237037"/>
            <a:chOff x="2002452" y="1820334"/>
            <a:chExt cx="3687148" cy="2237037"/>
          </a:xfrm>
        </p:grpSpPr>
        <p:sp>
          <p:nvSpPr>
            <p:cNvPr id="27" name="Right Arrow 26"/>
            <p:cNvSpPr/>
            <p:nvPr/>
          </p:nvSpPr>
          <p:spPr>
            <a:xfrm flipV="1">
              <a:off x="2002452" y="2667578"/>
              <a:ext cx="575734" cy="247038"/>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CFFCC"/>
                </a:solidFill>
              </a:endParaRPr>
            </a:p>
          </p:txBody>
        </p:sp>
        <p:grpSp>
          <p:nvGrpSpPr>
            <p:cNvPr id="28" name="Group 27"/>
            <p:cNvGrpSpPr/>
            <p:nvPr/>
          </p:nvGrpSpPr>
          <p:grpSpPr>
            <a:xfrm>
              <a:off x="2709333" y="1820334"/>
              <a:ext cx="2980267" cy="2237037"/>
              <a:chOff x="2709333" y="1820334"/>
              <a:chExt cx="2980267" cy="2237037"/>
            </a:xfrm>
          </p:grpSpPr>
          <p:sp>
            <p:nvSpPr>
              <p:cNvPr id="10" name="Frame 9"/>
              <p:cNvSpPr/>
              <p:nvPr/>
            </p:nvSpPr>
            <p:spPr>
              <a:xfrm>
                <a:off x="3554647" y="1820334"/>
                <a:ext cx="1051220" cy="1020884"/>
              </a:xfrm>
              <a:prstGeom prst="fram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2709333" y="2841217"/>
                <a:ext cx="2980267" cy="12161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r>
                  <a:rPr lang="en-US" dirty="0" smtClean="0"/>
                  <a:t>n adult in the family fails to comply a requirement, by failing or refusing to: </a:t>
                </a:r>
                <a:endParaRPr lang="en-US" dirty="0"/>
              </a:p>
            </p:txBody>
          </p:sp>
          <p:pic>
            <p:nvPicPr>
              <p:cNvPr id="3" name="Picture 2" descr="MC900023429.WMF"/>
              <p:cNvPicPr>
                <a:picLocks noChangeAspect="1"/>
              </p:cNvPicPr>
              <p:nvPr/>
            </p:nvPicPr>
            <p:blipFill rotWithShape="1">
              <a:blip r:embed="rId4">
                <a:extLst>
                  <a:ext uri="{28A0092B-C50C-407E-A947-70E740481C1C}">
                    <a14:useLocalDpi xmlns:a14="http://schemas.microsoft.com/office/drawing/2010/main" xmlns="" val="0"/>
                  </a:ext>
                </a:extLst>
              </a:blip>
              <a:srcRect r="38928" b="42852"/>
              <a:stretch/>
            </p:blipFill>
            <p:spPr>
              <a:xfrm>
                <a:off x="3601231" y="1946519"/>
                <a:ext cx="855134" cy="727444"/>
              </a:xfrm>
              <a:prstGeom prst="rect">
                <a:avLst/>
              </a:prstGeom>
            </p:spPr>
          </p:pic>
        </p:grpSp>
      </p:grpSp>
      <p:grpSp>
        <p:nvGrpSpPr>
          <p:cNvPr id="29" name="Group 28"/>
          <p:cNvGrpSpPr/>
          <p:nvPr/>
        </p:nvGrpSpPr>
        <p:grpSpPr>
          <a:xfrm>
            <a:off x="6848196" y="2015289"/>
            <a:ext cx="1794933" cy="2869978"/>
            <a:chOff x="6848196" y="2015289"/>
            <a:chExt cx="1794933" cy="2869978"/>
          </a:xfrm>
        </p:grpSpPr>
        <p:sp>
          <p:nvSpPr>
            <p:cNvPr id="17" name="Rectangle 16"/>
            <p:cNvSpPr/>
            <p:nvPr/>
          </p:nvSpPr>
          <p:spPr>
            <a:xfrm>
              <a:off x="6848196" y="2015289"/>
              <a:ext cx="1794933" cy="1411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t>
              </a:r>
              <a:r>
                <a:rPr lang="en-US" dirty="0" smtClean="0"/>
                <a:t>anctioned is applied, reducing amount of </a:t>
              </a:r>
              <a:r>
                <a:rPr lang="en-US" dirty="0" err="1" smtClean="0"/>
                <a:t>WtW</a:t>
              </a:r>
              <a:r>
                <a:rPr lang="en-US" dirty="0" smtClean="0"/>
                <a:t> aid to child-only</a:t>
              </a:r>
              <a:endParaRPr lang="en-US" dirty="0"/>
            </a:p>
          </p:txBody>
        </p:sp>
        <p:grpSp>
          <p:nvGrpSpPr>
            <p:cNvPr id="25" name="Group 24"/>
            <p:cNvGrpSpPr/>
            <p:nvPr/>
          </p:nvGrpSpPr>
          <p:grpSpPr>
            <a:xfrm>
              <a:off x="7229228" y="3477351"/>
              <a:ext cx="1203577" cy="1407916"/>
              <a:chOff x="7102223" y="3477351"/>
              <a:chExt cx="1203577" cy="1407916"/>
            </a:xfrm>
          </p:grpSpPr>
          <p:sp>
            <p:nvSpPr>
              <p:cNvPr id="15" name="Frame 14"/>
              <p:cNvSpPr/>
              <p:nvPr/>
            </p:nvSpPr>
            <p:spPr>
              <a:xfrm>
                <a:off x="7102223" y="3477351"/>
                <a:ext cx="1203577" cy="1407916"/>
              </a:xfrm>
              <a:prstGeom prst="fram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1" name="Picture 20" descr="MC900440165.WM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237695" y="3623731"/>
                <a:ext cx="915710" cy="1122740"/>
              </a:xfrm>
              <a:prstGeom prst="rect">
                <a:avLst/>
              </a:prstGeom>
            </p:spPr>
          </p:pic>
        </p:grpSp>
      </p:grpSp>
    </p:spTree>
    <p:extLst>
      <p:ext uri="{BB962C8B-B14F-4D97-AF65-F5344CB8AC3E}">
        <p14:creationId xmlns:p14="http://schemas.microsoft.com/office/powerpoint/2010/main" xmlns="" val="383366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1"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ppt_w</p:attrName>
                                        </p:attrNameLst>
                                      </p:cBhvr>
                                      <p:tavLst>
                                        <p:tav tm="0">
                                          <p:val>
                                            <p:strVal val="#ppt_w*0.70"/>
                                          </p:val>
                                        </p:tav>
                                        <p:tav tm="100000">
                                          <p:val>
                                            <p:strVal val="#ppt_w"/>
                                          </p:val>
                                        </p:tav>
                                      </p:tavLst>
                                    </p:anim>
                                    <p:anim calcmode="lin" valueType="num">
                                      <p:cBhvr>
                                        <p:cTn id="20" dur="1000" fill="hold"/>
                                        <p:tgtEl>
                                          <p:spTgt spid="34"/>
                                        </p:tgtEl>
                                        <p:attrNameLst>
                                          <p:attrName>ppt_h</p:attrName>
                                        </p:attrNameLst>
                                      </p:cBhvr>
                                      <p:tavLst>
                                        <p:tav tm="0">
                                          <p:val>
                                            <p:strVal val="#ppt_h"/>
                                          </p:val>
                                        </p:tav>
                                        <p:tav tm="100000">
                                          <p:val>
                                            <p:strVal val="#ppt_h"/>
                                          </p:val>
                                        </p:tav>
                                      </p:tavLst>
                                    </p:anim>
                                    <p:animEffect transition="in" filter="fade">
                                      <p:cBhvr>
                                        <p:cTn id="21" dur="10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055"/>
            <a:ext cx="8229600" cy="1143000"/>
          </a:xfrm>
        </p:spPr>
        <p:txBody>
          <a:bodyPr/>
          <a:lstStyle/>
          <a:p>
            <a:r>
              <a:rPr lang="en-US" b="1" dirty="0" smtClean="0"/>
              <a:t>What Cures a Sanction?</a:t>
            </a:r>
            <a:endParaRPr lang="en-US" b="1" dirty="0"/>
          </a:p>
        </p:txBody>
      </p:sp>
      <p:sp>
        <p:nvSpPr>
          <p:cNvPr id="30" name="Right Arrow 29"/>
          <p:cNvSpPr/>
          <p:nvPr/>
        </p:nvSpPr>
        <p:spPr>
          <a:xfrm rot="15120643" flipV="1">
            <a:off x="895651" y="4468703"/>
            <a:ext cx="443548" cy="247288"/>
          </a:xfrm>
          <a:prstGeom prst="righ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390337" y="4892760"/>
            <a:ext cx="2353732" cy="1739217"/>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rgbClr val="000000"/>
                </a:solidFill>
              </a:rPr>
              <a:t>Adult can show good cause to cure the sanction</a:t>
            </a:r>
            <a:endParaRPr lang="en-US" i="1" dirty="0">
              <a:solidFill>
                <a:srgbClr val="000000"/>
              </a:solidFill>
            </a:endParaRPr>
          </a:p>
          <a:p>
            <a:pPr algn="ctr"/>
            <a:endParaRPr lang="en-US" dirty="0"/>
          </a:p>
        </p:txBody>
      </p:sp>
      <p:grpSp>
        <p:nvGrpSpPr>
          <p:cNvPr id="8" name="Group 7"/>
          <p:cNvGrpSpPr/>
          <p:nvPr/>
        </p:nvGrpSpPr>
        <p:grpSpPr>
          <a:xfrm>
            <a:off x="1528347" y="3568833"/>
            <a:ext cx="7284117" cy="3063144"/>
            <a:chOff x="1528347" y="3568833"/>
            <a:chExt cx="7284117" cy="3063144"/>
          </a:xfrm>
        </p:grpSpPr>
        <p:sp>
          <p:nvSpPr>
            <p:cNvPr id="3" name="Oval 2"/>
            <p:cNvSpPr/>
            <p:nvPr/>
          </p:nvSpPr>
          <p:spPr>
            <a:xfrm>
              <a:off x="6570133" y="4909477"/>
              <a:ext cx="2242331" cy="172250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pPr>
              <a:r>
                <a:rPr lang="en-US" i="1" dirty="0" smtClean="0">
                  <a:solidFill>
                    <a:schemeClr val="tx1"/>
                  </a:solidFill>
                </a:rPr>
                <a:t>Following notification of sanction, adult can choose to file an appeal</a:t>
              </a:r>
              <a:endParaRPr lang="en-US" i="1" dirty="0">
                <a:solidFill>
                  <a:schemeClr val="tx1"/>
                </a:solidFill>
              </a:endParaRPr>
            </a:p>
            <a:p>
              <a:pPr algn="ctr"/>
              <a:endParaRPr lang="en-US" dirty="0"/>
            </a:p>
          </p:txBody>
        </p:sp>
        <p:sp>
          <p:nvSpPr>
            <p:cNvPr id="51" name="Right Arrow 50"/>
            <p:cNvSpPr/>
            <p:nvPr/>
          </p:nvSpPr>
          <p:spPr>
            <a:xfrm rot="11869162" flipV="1">
              <a:off x="1528347" y="4367981"/>
              <a:ext cx="5272457" cy="316142"/>
            </a:xfrm>
            <a:prstGeom prst="righ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MC900060144.WM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27029" y="3568833"/>
              <a:ext cx="1816100" cy="1270000"/>
            </a:xfrm>
            <a:prstGeom prst="rect">
              <a:avLst/>
            </a:prstGeom>
          </p:spPr>
        </p:pic>
      </p:grpSp>
      <p:grpSp>
        <p:nvGrpSpPr>
          <p:cNvPr id="7" name="Group 6"/>
          <p:cNvGrpSpPr/>
          <p:nvPr/>
        </p:nvGrpSpPr>
        <p:grpSpPr>
          <a:xfrm>
            <a:off x="1468476" y="3022733"/>
            <a:ext cx="4458190" cy="3609244"/>
            <a:chOff x="1468476" y="3022733"/>
            <a:chExt cx="4458190" cy="3609244"/>
          </a:xfrm>
        </p:grpSpPr>
        <p:sp>
          <p:nvSpPr>
            <p:cNvPr id="50" name="Right Arrow 49"/>
            <p:cNvSpPr/>
            <p:nvPr/>
          </p:nvSpPr>
          <p:spPr>
            <a:xfrm rot="12669187" flipV="1">
              <a:off x="1468476" y="4627224"/>
              <a:ext cx="2044734" cy="297816"/>
            </a:xfrm>
            <a:prstGeom prst="righ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3380451" y="3022733"/>
              <a:ext cx="2546215" cy="3609244"/>
              <a:chOff x="3380451" y="3022733"/>
              <a:chExt cx="2546215" cy="3609244"/>
            </a:xfrm>
          </p:grpSpPr>
          <p:sp>
            <p:nvSpPr>
              <p:cNvPr id="36" name="Oval 35"/>
              <p:cNvSpPr/>
              <p:nvPr/>
            </p:nvSpPr>
            <p:spPr>
              <a:xfrm>
                <a:off x="3380451" y="4892760"/>
                <a:ext cx="2546215" cy="1739217"/>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rgbClr val="000000"/>
                    </a:solidFill>
                  </a:rPr>
                  <a:t>When all requirements are met, adult can contact </a:t>
                </a:r>
                <a:r>
                  <a:rPr lang="en-US" i="1" dirty="0">
                    <a:solidFill>
                      <a:srgbClr val="000000"/>
                    </a:solidFill>
                  </a:rPr>
                  <a:t>county for reversal</a:t>
                </a:r>
              </a:p>
              <a:p>
                <a:pPr algn="ctr"/>
                <a:endParaRPr lang="en-US" dirty="0"/>
              </a:p>
            </p:txBody>
          </p:sp>
          <p:pic>
            <p:nvPicPr>
              <p:cNvPr id="23" name="Picture 22" descr="MC900060151.WM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64399" y="3022733"/>
                <a:ext cx="1041400" cy="1816100"/>
              </a:xfrm>
              <a:prstGeom prst="rect">
                <a:avLst/>
              </a:prstGeom>
            </p:spPr>
          </p:pic>
        </p:grpSp>
      </p:grpSp>
      <p:grpSp>
        <p:nvGrpSpPr>
          <p:cNvPr id="5" name="Group 4"/>
          <p:cNvGrpSpPr/>
          <p:nvPr/>
        </p:nvGrpSpPr>
        <p:grpSpPr>
          <a:xfrm>
            <a:off x="6848196" y="2015289"/>
            <a:ext cx="1794933" cy="2869978"/>
            <a:chOff x="6848196" y="2015289"/>
            <a:chExt cx="1794933" cy="2869978"/>
          </a:xfrm>
        </p:grpSpPr>
        <p:sp>
          <p:nvSpPr>
            <p:cNvPr id="26" name="Rectangle 25"/>
            <p:cNvSpPr/>
            <p:nvPr/>
          </p:nvSpPr>
          <p:spPr>
            <a:xfrm>
              <a:off x="6848196" y="2015289"/>
              <a:ext cx="1794933" cy="1411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Sanction is applied, reducing amount of </a:t>
              </a:r>
              <a:r>
                <a:rPr lang="en-US" dirty="0" err="1" smtClean="0"/>
                <a:t>WtW</a:t>
              </a:r>
              <a:r>
                <a:rPr lang="en-US" dirty="0" smtClean="0"/>
                <a:t> aid to child-only</a:t>
              </a:r>
              <a:endParaRPr lang="en-US" dirty="0"/>
            </a:p>
          </p:txBody>
        </p:sp>
        <p:sp>
          <p:nvSpPr>
            <p:cNvPr id="27" name="Frame 26"/>
            <p:cNvSpPr/>
            <p:nvPr/>
          </p:nvSpPr>
          <p:spPr>
            <a:xfrm>
              <a:off x="7229228" y="3477351"/>
              <a:ext cx="1203577" cy="1407916"/>
            </a:xfrm>
            <a:prstGeom prst="fram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8" name="Picture 27" descr="MC900440165.WM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364700" y="3623731"/>
              <a:ext cx="915710" cy="1122740"/>
            </a:xfrm>
            <a:prstGeom prst="rect">
              <a:avLst/>
            </a:prstGeom>
          </p:spPr>
        </p:pic>
      </p:grpSp>
      <p:grpSp>
        <p:nvGrpSpPr>
          <p:cNvPr id="31" name="Group 30"/>
          <p:cNvGrpSpPr/>
          <p:nvPr/>
        </p:nvGrpSpPr>
        <p:grpSpPr>
          <a:xfrm>
            <a:off x="203196" y="2083021"/>
            <a:ext cx="1380065" cy="2175711"/>
            <a:chOff x="203196" y="2083021"/>
            <a:chExt cx="1380065" cy="2175711"/>
          </a:xfrm>
        </p:grpSpPr>
        <p:sp>
          <p:nvSpPr>
            <p:cNvPr id="32" name="Rectangle 31"/>
            <p:cNvSpPr/>
            <p:nvPr/>
          </p:nvSpPr>
          <p:spPr>
            <a:xfrm>
              <a:off x="238294" y="2083021"/>
              <a:ext cx="1328909" cy="9383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a:t>
              </a:r>
              <a:r>
                <a:rPr lang="en-US" dirty="0" smtClean="0"/>
                <a:t>n </a:t>
              </a:r>
              <a:r>
                <a:rPr lang="en-US" dirty="0" err="1" smtClean="0"/>
                <a:t>CalWORKS</a:t>
              </a:r>
              <a:r>
                <a:rPr lang="en-US" dirty="0" smtClean="0"/>
                <a:t> with </a:t>
              </a:r>
              <a:r>
                <a:rPr lang="en-US" dirty="0" err="1" smtClean="0"/>
                <a:t>WtW</a:t>
              </a:r>
              <a:endParaRPr lang="en-US" dirty="0"/>
            </a:p>
          </p:txBody>
        </p:sp>
        <p:grpSp>
          <p:nvGrpSpPr>
            <p:cNvPr id="33" name="Group 32"/>
            <p:cNvGrpSpPr/>
            <p:nvPr/>
          </p:nvGrpSpPr>
          <p:grpSpPr>
            <a:xfrm>
              <a:off x="203196" y="3063668"/>
              <a:ext cx="1380065" cy="1195064"/>
              <a:chOff x="203196" y="3063668"/>
              <a:chExt cx="1380065" cy="1195064"/>
            </a:xfrm>
          </p:grpSpPr>
          <p:pic>
            <p:nvPicPr>
              <p:cNvPr id="34" name="Picture 33" descr="MC900436163.WM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63946" y="3214301"/>
                <a:ext cx="1049564" cy="919273"/>
              </a:xfrm>
              <a:prstGeom prst="rect">
                <a:avLst/>
              </a:prstGeom>
            </p:spPr>
          </p:pic>
          <p:sp>
            <p:nvSpPr>
              <p:cNvPr id="35" name="Frame 34"/>
              <p:cNvSpPr/>
              <p:nvPr/>
            </p:nvSpPr>
            <p:spPr>
              <a:xfrm>
                <a:off x="203196" y="3063668"/>
                <a:ext cx="1380065" cy="1195064"/>
              </a:xfrm>
              <a:prstGeom prst="fram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xmlns="" val="205288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right)">
                                      <p:cBhvr>
                                        <p:cTn id="20" dur="500"/>
                                        <p:tgtEl>
                                          <p:spTgt spid="4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093952"/>
            <a:ext cx="8229600" cy="4747115"/>
          </a:xfrm>
        </p:spPr>
        <p:txBody>
          <a:bodyPr/>
          <a:lstStyle/>
          <a:p>
            <a:r>
              <a:rPr lang="en-US" sz="2400" dirty="0" smtClean="0"/>
              <a:t>How are families </a:t>
            </a:r>
            <a:r>
              <a:rPr lang="en-US" sz="2400" dirty="0"/>
              <a:t>who are sanctioned or at risk of becoming sanctioned </a:t>
            </a:r>
            <a:r>
              <a:rPr lang="en-US" sz="2400" dirty="0" smtClean="0"/>
              <a:t>identified</a:t>
            </a:r>
            <a:r>
              <a:rPr lang="en-US" sz="2400" dirty="0"/>
              <a:t>?</a:t>
            </a:r>
          </a:p>
          <a:p>
            <a:r>
              <a:rPr lang="en-US" sz="2400" dirty="0" smtClean="0"/>
              <a:t>How do you engage </a:t>
            </a:r>
            <a:r>
              <a:rPr lang="en-US" sz="2400" dirty="0"/>
              <a:t>these families through Linkages as a way for them to cure their sanction and participate in needed services?</a:t>
            </a:r>
          </a:p>
          <a:p>
            <a:r>
              <a:rPr lang="en-US" sz="2400" dirty="0" smtClean="0"/>
              <a:t>What </a:t>
            </a:r>
            <a:r>
              <a:rPr lang="en-US" sz="2400" dirty="0"/>
              <a:t>kind of coordination process occurs for sanctioned families between CWS social workers and </a:t>
            </a:r>
            <a:r>
              <a:rPr lang="en-US" sz="2400" dirty="0" err="1"/>
              <a:t>CalWORKs</a:t>
            </a:r>
            <a:r>
              <a:rPr lang="en-US" sz="2400" dirty="0"/>
              <a:t> employment specialists?</a:t>
            </a:r>
          </a:p>
          <a:p>
            <a:r>
              <a:rPr lang="en-US" sz="2400" dirty="0" smtClean="0"/>
              <a:t>What </a:t>
            </a:r>
            <a:r>
              <a:rPr lang="en-US" sz="2400" dirty="0"/>
              <a:t>collaboration techniques does your Linkages team use to strengthen the support and resources available for sanctioned families</a:t>
            </a:r>
            <a:r>
              <a:rPr lang="en-US" sz="2400" dirty="0" smtClean="0"/>
              <a:t>?</a:t>
            </a:r>
            <a:endParaRPr lang="en-US" sz="2400" dirty="0"/>
          </a:p>
        </p:txBody>
      </p:sp>
      <p:sp>
        <p:nvSpPr>
          <p:cNvPr id="3" name="Title 1"/>
          <p:cNvSpPr>
            <a:spLocks noGrp="1"/>
          </p:cNvSpPr>
          <p:nvPr>
            <p:ph type="title"/>
          </p:nvPr>
        </p:nvSpPr>
        <p:spPr>
          <a:xfrm>
            <a:off x="457200" y="869988"/>
            <a:ext cx="8229600" cy="1143000"/>
          </a:xfrm>
        </p:spPr>
        <p:txBody>
          <a:bodyPr/>
          <a:lstStyle/>
          <a:p>
            <a:r>
              <a:rPr lang="en-US" b="1" dirty="0" smtClean="0"/>
              <a:t>Sanctions &amp; Linkages</a:t>
            </a:r>
            <a:endParaRPr lang="en-US" b="1" dirty="0"/>
          </a:p>
        </p:txBody>
      </p:sp>
    </p:spTree>
    <p:extLst>
      <p:ext uri="{BB962C8B-B14F-4D97-AF65-F5344CB8AC3E}">
        <p14:creationId xmlns:p14="http://schemas.microsoft.com/office/powerpoint/2010/main" xmlns="" val="69999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983"/>
            <a:ext cx="8229600" cy="1143000"/>
          </a:xfrm>
        </p:spPr>
        <p:txBody>
          <a:bodyPr/>
          <a:lstStyle/>
          <a:p>
            <a:r>
              <a:rPr lang="en-US" b="1" dirty="0" smtClean="0"/>
              <a:t>Imperial County</a:t>
            </a:r>
            <a:endParaRPr lang="en-US" dirty="0"/>
          </a:p>
        </p:txBody>
      </p:sp>
      <p:sp>
        <p:nvSpPr>
          <p:cNvPr id="3" name="Content Placeholder 2"/>
          <p:cNvSpPr>
            <a:spLocks noGrp="1"/>
          </p:cNvSpPr>
          <p:nvPr>
            <p:ph idx="1"/>
          </p:nvPr>
        </p:nvSpPr>
        <p:spPr>
          <a:xfrm>
            <a:off x="457200" y="2449545"/>
            <a:ext cx="8229600" cy="4525963"/>
          </a:xfrm>
        </p:spPr>
        <p:txBody>
          <a:bodyPr/>
          <a:lstStyle/>
          <a:p>
            <a:pPr marL="0" indent="0">
              <a:buNone/>
            </a:pPr>
            <a:r>
              <a:rPr lang="en-US" dirty="0"/>
              <a:t>Helping Sanctioned Linkages Families Succeed</a:t>
            </a:r>
            <a:r>
              <a:rPr lang="en-US" sz="4000" dirty="0"/>
              <a:t/>
            </a:r>
            <a:br>
              <a:rPr lang="en-US" sz="4000" dirty="0"/>
            </a:br>
            <a:r>
              <a:rPr lang="en-US" sz="2800" dirty="0" smtClean="0">
                <a:solidFill>
                  <a:srgbClr val="D99088"/>
                </a:solidFill>
              </a:rPr>
              <a:t>Claudia Hawkins, Staff Services Analyst</a:t>
            </a:r>
            <a:br>
              <a:rPr lang="en-US" sz="2800" dirty="0" smtClean="0">
                <a:solidFill>
                  <a:srgbClr val="D99088"/>
                </a:solidFill>
              </a:rPr>
            </a:br>
            <a:r>
              <a:rPr lang="en-US" sz="2800" dirty="0" smtClean="0">
                <a:solidFill>
                  <a:srgbClr val="D99088"/>
                </a:solidFill>
              </a:rPr>
              <a:t>Elizabeth Wilson, Social Worker III</a:t>
            </a:r>
          </a:p>
          <a:p>
            <a:pPr marL="0" indent="0">
              <a:spcBef>
                <a:spcPts val="0"/>
              </a:spcBef>
              <a:buNone/>
            </a:pPr>
            <a:r>
              <a:rPr lang="en-US" sz="2800" dirty="0" smtClean="0">
                <a:solidFill>
                  <a:srgbClr val="D99088"/>
                </a:solidFill>
              </a:rPr>
              <a:t>Patty </a:t>
            </a:r>
            <a:r>
              <a:rPr lang="en-US" sz="2800" dirty="0" err="1" smtClean="0">
                <a:solidFill>
                  <a:srgbClr val="D99088"/>
                </a:solidFill>
              </a:rPr>
              <a:t>Ferrel</a:t>
            </a:r>
            <a:r>
              <a:rPr lang="en-US" sz="2800" dirty="0" smtClean="0">
                <a:solidFill>
                  <a:srgbClr val="D99088"/>
                </a:solidFill>
              </a:rPr>
              <a:t>, Eligibility Technician</a:t>
            </a:r>
          </a:p>
          <a:p>
            <a:pPr marL="0" indent="0">
              <a:buNone/>
            </a:pPr>
            <a:endParaRPr lang="en-US" sz="2800" dirty="0" smtClean="0">
              <a:solidFill>
                <a:srgbClr val="D99088"/>
              </a:solidFill>
            </a:endParaRPr>
          </a:p>
          <a:p>
            <a:pPr marL="0" indent="0">
              <a:buNone/>
            </a:pPr>
            <a:endParaRPr lang="en-US" dirty="0"/>
          </a:p>
        </p:txBody>
      </p:sp>
    </p:spTree>
    <p:extLst>
      <p:ext uri="{BB962C8B-B14F-4D97-AF65-F5344CB8AC3E}">
        <p14:creationId xmlns:p14="http://schemas.microsoft.com/office/powerpoint/2010/main" xmlns="" val="428751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3600" b="1" dirty="0"/>
              <a:t>Identifying Sanctioned or At Risk Families:</a:t>
            </a:r>
          </a:p>
        </p:txBody>
      </p:sp>
      <p:sp>
        <p:nvSpPr>
          <p:cNvPr id="3075" name="Rectangle 3"/>
          <p:cNvSpPr>
            <a:spLocks noGrp="1" noChangeArrowheads="1"/>
          </p:cNvSpPr>
          <p:nvPr>
            <p:ph type="body" idx="1"/>
          </p:nvPr>
        </p:nvSpPr>
        <p:spPr>
          <a:xfrm>
            <a:off x="457200" y="1828800"/>
            <a:ext cx="8229600" cy="3962400"/>
          </a:xfrm>
        </p:spPr>
        <p:txBody>
          <a:bodyPr/>
          <a:lstStyle/>
          <a:p>
            <a:r>
              <a:rPr lang="en-US" sz="2800" dirty="0"/>
              <a:t>Imperial County-small Linkages </a:t>
            </a:r>
            <a:r>
              <a:rPr lang="en-US" sz="2800" dirty="0" smtClean="0"/>
              <a:t>caseload</a:t>
            </a:r>
            <a:endParaRPr lang="en-US" sz="2800" dirty="0"/>
          </a:p>
          <a:p>
            <a:r>
              <a:rPr lang="en-US" sz="2800" dirty="0"/>
              <a:t>CWS initiates Linkages referrals and if cases are determined Linkages or meet the criteria, case is scheduled for Linkages appointment in the following </a:t>
            </a:r>
            <a:r>
              <a:rPr lang="en-US" sz="2800" dirty="0" smtClean="0"/>
              <a:t>month</a:t>
            </a:r>
            <a:endParaRPr lang="en-US" sz="2800" dirty="0"/>
          </a:p>
          <a:p>
            <a:r>
              <a:rPr lang="en-US" sz="2800" dirty="0"/>
              <a:t>WTW SW reviews clients past and present participation before Linkages </a:t>
            </a:r>
            <a:r>
              <a:rPr lang="en-US" sz="2800" dirty="0" smtClean="0"/>
              <a:t>appointment</a:t>
            </a:r>
            <a:endParaRPr lang="en-US" sz="2800" dirty="0"/>
          </a:p>
          <a:p>
            <a:r>
              <a:rPr lang="en-US" sz="2800" dirty="0"/>
              <a:t>Meeting consists of the following: Client, Eligibility Technician, WTW Social Worker, CWS Social Worker and Linkages </a:t>
            </a:r>
            <a:r>
              <a:rPr lang="en-US" sz="2800" dirty="0" smtClean="0"/>
              <a:t>Coordinator</a:t>
            </a:r>
            <a:endParaRPr lang="en-US" sz="2800" dirty="0"/>
          </a:p>
          <a:p>
            <a:endParaRPr lang="en-US" sz="2800" dirty="0"/>
          </a:p>
        </p:txBody>
      </p:sp>
    </p:spTree>
    <p:extLst>
      <p:ext uri="{BB962C8B-B14F-4D97-AF65-F5344CB8AC3E}">
        <p14:creationId xmlns:p14="http://schemas.microsoft.com/office/powerpoint/2010/main" xmlns="" val="2273148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65602</TotalTime>
  <Words>1895</Words>
  <Application>Microsoft Office PowerPoint</Application>
  <PresentationFormat>On-screen Show (4:3)</PresentationFormat>
  <Paragraphs>201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Welcome to the Sanctioned Families Webinar!</vt:lpstr>
      <vt:lpstr>Helping Sanctioned Linkages Families Succeed: Best Practices from the Field</vt:lpstr>
      <vt:lpstr>Agenda</vt:lpstr>
      <vt:lpstr>What Is a Sanction?</vt:lpstr>
      <vt:lpstr>What Causes a Sanction?</vt:lpstr>
      <vt:lpstr>What Cures a Sanction?</vt:lpstr>
      <vt:lpstr>Sanctions &amp; Linkages</vt:lpstr>
      <vt:lpstr>Imperial County</vt:lpstr>
      <vt:lpstr>Identifying Sanctioned or At Risk Families:</vt:lpstr>
      <vt:lpstr>How do we engage these families with Linkages to cure their sanction and participate in needed services?</vt:lpstr>
      <vt:lpstr>What coordination occurs for sanctioned families between CWS Social Workers and CalWORKs ETWs? </vt:lpstr>
      <vt:lpstr>How does your Linkages team collaborate around support and resources for sanctioned families?</vt:lpstr>
      <vt:lpstr>Questions &amp; Comments</vt:lpstr>
      <vt:lpstr>Tehama County</vt:lpstr>
      <vt:lpstr>How are families who are sanctioned or at-risk of becoming sanctioned identified?</vt:lpstr>
      <vt:lpstr>Slide 16</vt:lpstr>
      <vt:lpstr>  How do we engage these families with Linkages to cure their sanction and participate in needed services? </vt:lpstr>
      <vt:lpstr>What coordination occurs for sanctioned families between CWS Social Workers &amp; CalWORKs ETWs? </vt:lpstr>
      <vt:lpstr>How does your Linkages team collaborate around support and resources for sanctioned families?</vt:lpstr>
      <vt:lpstr>Questions &amp; Comments</vt:lpstr>
      <vt:lpstr>Discussion Questions</vt:lpstr>
      <vt:lpstr>It’s Been a Great Year</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Linkages  Shared-Learning Plan</dc:title>
  <dc:creator>Martha Hurwitz</dc:creator>
  <cp:lastModifiedBy>Cathy Murnighan</cp:lastModifiedBy>
  <cp:revision>385</cp:revision>
  <dcterms:created xsi:type="dcterms:W3CDTF">2012-01-14T17:13:26Z</dcterms:created>
  <dcterms:modified xsi:type="dcterms:W3CDTF">2012-12-19T23:34:17Z</dcterms:modified>
</cp:coreProperties>
</file>