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23"/>
  </p:notesMasterIdLst>
  <p:sldIdLst>
    <p:sldId id="336" r:id="rId3"/>
    <p:sldId id="256" r:id="rId4"/>
    <p:sldId id="338" r:id="rId5"/>
    <p:sldId id="266" r:id="rId6"/>
    <p:sldId id="324" r:id="rId7"/>
    <p:sldId id="319" r:id="rId8"/>
    <p:sldId id="320" r:id="rId9"/>
    <p:sldId id="321" r:id="rId10"/>
    <p:sldId id="305" r:id="rId11"/>
    <p:sldId id="325" r:id="rId12"/>
    <p:sldId id="326" r:id="rId13"/>
    <p:sldId id="337" r:id="rId14"/>
    <p:sldId id="322" r:id="rId15"/>
    <p:sldId id="331" r:id="rId16"/>
    <p:sldId id="332" r:id="rId17"/>
    <p:sldId id="339" r:id="rId18"/>
    <p:sldId id="335" r:id="rId19"/>
    <p:sldId id="328" r:id="rId20"/>
    <p:sldId id="340" r:id="rId21"/>
    <p:sldId id="32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1" autoAdjust="0"/>
    <p:restoredTop sz="89982" autoAdjust="0"/>
  </p:normalViewPr>
  <p:slideViewPr>
    <p:cSldViewPr snapToGrid="0">
      <p:cViewPr varScale="1">
        <p:scale>
          <a:sx n="82" d="100"/>
          <a:sy n="82" d="100"/>
        </p:scale>
        <p:origin x="9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026AC-25E6-481A-AB4C-3A37D511B632}" type="datetimeFigureOut">
              <a:rPr lang="en-US" smtClean="0"/>
              <a:t>7/1/2021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2A55E-8445-4BE0-9B11-FC4C16025A07}" type="slidenum">
              <a:rPr lang="en-US" smtClean="0"/>
              <a:t>‹#›</a:t>
            </a:fld>
            <a:endParaRPr lang="en-US"/>
          </a:p>
        </p:txBody>
      </p:sp>
    </p:spTree>
    <p:extLst>
      <p:ext uri="{BB962C8B-B14F-4D97-AF65-F5344CB8AC3E}">
        <p14:creationId xmlns:p14="http://schemas.microsoft.com/office/powerpoint/2010/main" val="267965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log.aspb.org/new-this-year-join-the-conversation-circle-at-the-aspb-booth/"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nc/3.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imperial.ac.uk/blog/imperial-medicine/2019/12/03/using-co-production-to-improve-the-way-we-talk-about-diabet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slide for gathering</a:t>
            </a:r>
          </a:p>
        </p:txBody>
      </p:sp>
      <p:sp>
        <p:nvSpPr>
          <p:cNvPr id="4" name="Slide Number Placeholder 3"/>
          <p:cNvSpPr>
            <a:spLocks noGrp="1"/>
          </p:cNvSpPr>
          <p:nvPr>
            <p:ph type="sldNum" sz="quarter" idx="5"/>
          </p:nvPr>
        </p:nvSpPr>
        <p:spPr/>
        <p:txBody>
          <a:bodyPr/>
          <a:lstStyle/>
          <a:p>
            <a:fld id="{CA4D495E-B3E9-2647-B190-53CFC9450743}" type="slidenum">
              <a:rPr lang="en-US" smtClean="0"/>
              <a:t>1</a:t>
            </a:fld>
            <a:endParaRPr lang="en-US"/>
          </a:p>
        </p:txBody>
      </p:sp>
    </p:spTree>
    <p:extLst>
      <p:ext uri="{BB962C8B-B14F-4D97-AF65-F5344CB8AC3E}">
        <p14:creationId xmlns:p14="http://schemas.microsoft.com/office/powerpoint/2010/main" val="114953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of characteristic from </a:t>
            </a:r>
            <a:r>
              <a:rPr lang="en-US" dirty="0" err="1"/>
              <a:t>COCo</a:t>
            </a:r>
            <a:r>
              <a:rPr lang="en-US" dirty="0"/>
              <a:t> (the Centre for Community Organizations)</a:t>
            </a:r>
          </a:p>
          <a:p>
            <a:endParaRPr lang="en-US" dirty="0"/>
          </a:p>
        </p:txBody>
      </p:sp>
      <p:sp>
        <p:nvSpPr>
          <p:cNvPr id="4" name="Slide Number Placeholder 3"/>
          <p:cNvSpPr>
            <a:spLocks noGrp="1"/>
          </p:cNvSpPr>
          <p:nvPr>
            <p:ph type="sldNum" sz="quarter" idx="5"/>
          </p:nvPr>
        </p:nvSpPr>
        <p:spPr/>
        <p:txBody>
          <a:bodyPr/>
          <a:lstStyle/>
          <a:p>
            <a:fld id="{E692A55E-8445-4BE0-9B11-FC4C16025A07}" type="slidenum">
              <a:rPr lang="en-US" smtClean="0"/>
              <a:t>10</a:t>
            </a:fld>
            <a:endParaRPr lang="en-US"/>
          </a:p>
        </p:txBody>
      </p:sp>
    </p:spTree>
    <p:extLst>
      <p:ext uri="{BB962C8B-B14F-4D97-AF65-F5344CB8AC3E}">
        <p14:creationId xmlns:p14="http://schemas.microsoft.com/office/powerpoint/2010/main" val="156914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characteristic from </a:t>
            </a:r>
            <a:r>
              <a:rPr lang="en-US" dirty="0" err="1"/>
              <a:t>COCo</a:t>
            </a:r>
            <a:r>
              <a:rPr lang="en-US" dirty="0"/>
              <a:t> (the Centre for Community Organizations)</a:t>
            </a:r>
          </a:p>
        </p:txBody>
      </p:sp>
      <p:sp>
        <p:nvSpPr>
          <p:cNvPr id="4" name="Slide Number Placeholder 3"/>
          <p:cNvSpPr>
            <a:spLocks noGrp="1"/>
          </p:cNvSpPr>
          <p:nvPr>
            <p:ph type="sldNum" sz="quarter" idx="5"/>
          </p:nvPr>
        </p:nvSpPr>
        <p:spPr/>
        <p:txBody>
          <a:bodyPr/>
          <a:lstStyle/>
          <a:p>
            <a:fld id="{E692A55E-8445-4BE0-9B11-FC4C16025A07}" type="slidenum">
              <a:rPr lang="en-US" smtClean="0"/>
              <a:t>11</a:t>
            </a:fld>
            <a:endParaRPr lang="en-US"/>
          </a:p>
        </p:txBody>
      </p:sp>
    </p:spTree>
    <p:extLst>
      <p:ext uri="{BB962C8B-B14F-4D97-AF65-F5344CB8AC3E}">
        <p14:creationId xmlns:p14="http://schemas.microsoft.com/office/powerpoint/2010/main" val="369312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to be used as easy reference for facilitators in breakout sessions, as well as a short reference list for participants, who can turn to the handout for details of each 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AFB9B-FA58-2B41-A890-64E0AEBBB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04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Breakout 1 = 9:10 – 10:00 a.m. </a:t>
            </a:r>
            <a:endParaRPr lang="en-US" b="0" i="0" dirty="0"/>
          </a:p>
          <a:p>
            <a:pPr marL="171450" indent="-171450">
              <a:buFont typeface="Arial" panose="020B0604020202020204" pitchFamily="34" charset="0"/>
              <a:buChar char="•"/>
            </a:pPr>
            <a:r>
              <a:rPr lang="en-US" sz="1200" dirty="0"/>
              <a:t>In your groups, you will be spending some time with these characteristics to better understand how they operate</a:t>
            </a:r>
          </a:p>
          <a:p>
            <a:pPr marL="171450" indent="-171450">
              <a:buFont typeface="Arial" panose="020B0604020202020204" pitchFamily="34" charset="0"/>
              <a:buChar char="•"/>
            </a:pPr>
            <a:r>
              <a:rPr lang="en-US" sz="1200" dirty="0"/>
              <a:t>Whether you are very familiar with them or just seeing them for the first time, you will have about 45 minutes to explore them together </a:t>
            </a:r>
          </a:p>
          <a:p>
            <a:pPr marL="0" indent="0">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dirty="0">
                <a:solidFill>
                  <a:srgbClr val="FFFFFF"/>
                </a:solidFill>
                <a:hlinkClick r:id="rId3" tooltip="https://blog.aspb.org/new-this-year-join-the-conversation-circle-at-the-aspb-booth/">
                  <a:extLst>
                    <a:ext uri="{A12FA001-AC4F-418D-AE19-62706E023703}">
                      <ahyp:hlinkClr xmlns:ahyp="http://schemas.microsoft.com/office/drawing/2018/hyperlinkcolor" xmlns="" val="tx"/>
                    </a:ext>
                  </a:extLst>
                </a:hlinkClick>
              </a:rPr>
              <a:t>This Photo</a:t>
            </a:r>
            <a:r>
              <a:rPr lang="en-US" sz="800" dirty="0">
                <a:solidFill>
                  <a:srgbClr val="FFFFFF"/>
                </a:solidFill>
              </a:rPr>
              <a:t> by Unknown Author is licensed under </a:t>
            </a:r>
            <a:r>
              <a:rPr lang="en-US" sz="800" dirty="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en-US" sz="1200" dirty="0"/>
          </a:p>
          <a:p>
            <a:endParaRPr lang="en-US" b="1" i="1" dirty="0"/>
          </a:p>
        </p:txBody>
      </p:sp>
      <p:sp>
        <p:nvSpPr>
          <p:cNvPr id="4" name="Slide Number Placeholder 3"/>
          <p:cNvSpPr>
            <a:spLocks noGrp="1"/>
          </p:cNvSpPr>
          <p:nvPr>
            <p:ph type="sldNum" sz="quarter" idx="5"/>
          </p:nvPr>
        </p:nvSpPr>
        <p:spPr/>
        <p:txBody>
          <a:bodyPr/>
          <a:lstStyle/>
          <a:p>
            <a:fld id="{E692A55E-8445-4BE0-9B11-FC4C16025A07}" type="slidenum">
              <a:rPr lang="en-US" smtClean="0"/>
              <a:t>13</a:t>
            </a:fld>
            <a:endParaRPr lang="en-US"/>
          </a:p>
        </p:txBody>
      </p:sp>
    </p:spTree>
    <p:extLst>
      <p:ext uri="{BB962C8B-B14F-4D97-AF65-F5344CB8AC3E}">
        <p14:creationId xmlns:p14="http://schemas.microsoft.com/office/powerpoint/2010/main" val="2150781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Report out = 10:00 – 10:15 am</a:t>
            </a:r>
            <a:endParaRPr lang="en-US" b="0" i="0" dirty="0"/>
          </a:p>
          <a:p>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hlinkClick r:id="rId3" tooltip="https://wwwf.imperial.ac.uk/blog/imperial-medicine/2019/12/03/using-co-production-to-improve-the-way-we-talk-about-diabetes/">
                  <a:extLst>
                    <a:ext uri="{A12FA001-AC4F-418D-AE19-62706E023703}">
                      <ahyp:hlinkClr xmlns:ahyp="http://schemas.microsoft.com/office/drawing/2018/hyperlinkcolor" xmlns="" val="tx"/>
                    </a:ext>
                  </a:extLst>
                </a:hlinkClick>
              </a:rPr>
              <a:t>This Photo</a:t>
            </a:r>
            <a:r>
              <a:rPr lang="en-US" sz="1200" dirty="0">
                <a:solidFill>
                  <a:srgbClr val="FFFFFF"/>
                </a:solidFill>
              </a:rPr>
              <a:t> by Unknown Author is licensed under </a:t>
            </a:r>
            <a:r>
              <a:rPr lang="en-US" sz="1200" dirty="0">
                <a:solidFill>
                  <a:srgbClr val="FFFFFF"/>
                </a:solidFill>
                <a:hlinkClick r:id="rId4" tooltip="https://creativecommons.org/licenses/by-nd/3.0/">
                  <a:extLst>
                    <a:ext uri="{A12FA001-AC4F-418D-AE19-62706E023703}">
                      <ahyp:hlinkClr xmlns:ahyp="http://schemas.microsoft.com/office/drawing/2018/hyperlinkcolor" xmlns="" val="tx"/>
                    </a:ext>
                  </a:extLst>
                </a:hlinkClick>
              </a:rPr>
              <a:t>CC BY-ND</a:t>
            </a:r>
            <a:endParaRPr lang="en-US" sz="1200" dirty="0">
              <a:solidFill>
                <a:srgbClr val="FFFFFF"/>
              </a:solidFill>
            </a:endParaRPr>
          </a:p>
        </p:txBody>
      </p:sp>
      <p:sp>
        <p:nvSpPr>
          <p:cNvPr id="4" name="Slide Number Placeholder 3"/>
          <p:cNvSpPr>
            <a:spLocks noGrp="1"/>
          </p:cNvSpPr>
          <p:nvPr>
            <p:ph type="sldNum" sz="quarter" idx="5"/>
          </p:nvPr>
        </p:nvSpPr>
        <p:spPr/>
        <p:txBody>
          <a:bodyPr/>
          <a:lstStyle/>
          <a:p>
            <a:fld id="{E692A55E-8445-4BE0-9B11-FC4C16025A07}" type="slidenum">
              <a:rPr lang="en-US" smtClean="0"/>
              <a:t>14</a:t>
            </a:fld>
            <a:endParaRPr lang="en-US"/>
          </a:p>
        </p:txBody>
      </p:sp>
    </p:spTree>
    <p:extLst>
      <p:ext uri="{BB962C8B-B14F-4D97-AF65-F5344CB8AC3E}">
        <p14:creationId xmlns:p14="http://schemas.microsoft.com/office/powerpoint/2010/main" val="2484843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Set up breakout #2 by setting up </a:t>
            </a:r>
            <a:r>
              <a:rPr lang="en-US" dirty="0" err="1"/>
              <a:t>cpm</a:t>
            </a:r>
            <a:r>
              <a:rPr lang="en-US" dirty="0"/>
              <a:t> crosswalk (10:30-10:45) </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t>Breakout 2: 10:45-11:30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Section depicted on the slide is from breakout handout for “Individualism” (the first characteristic we explore in the large group)</a:t>
            </a:r>
          </a:p>
        </p:txBody>
      </p:sp>
      <p:sp>
        <p:nvSpPr>
          <p:cNvPr id="4" name="Slide Number Placeholder 3"/>
          <p:cNvSpPr>
            <a:spLocks noGrp="1"/>
          </p:cNvSpPr>
          <p:nvPr>
            <p:ph type="sldNum" sz="quarter" idx="5"/>
          </p:nvPr>
        </p:nvSpPr>
        <p:spPr/>
        <p:txBody>
          <a:bodyPr/>
          <a:lstStyle/>
          <a:p>
            <a:fld id="{E692A55E-8445-4BE0-9B11-FC4C16025A07}" type="slidenum">
              <a:rPr lang="en-US" smtClean="0"/>
              <a:t>15</a:t>
            </a:fld>
            <a:endParaRPr lang="en-US"/>
          </a:p>
        </p:txBody>
      </p:sp>
    </p:spTree>
    <p:extLst>
      <p:ext uri="{BB962C8B-B14F-4D97-AF65-F5344CB8AC3E}">
        <p14:creationId xmlns:p14="http://schemas.microsoft.com/office/powerpoint/2010/main" val="327698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048" lvl="0" indent="-384048" algn="l" rtl="0">
              <a:lnSpc>
                <a:spcPct val="94000"/>
              </a:lnSpc>
              <a:spcBef>
                <a:spcPts val="0"/>
              </a:spcBef>
              <a:spcAft>
                <a:spcPts val="0"/>
              </a:spcAft>
              <a:buClr>
                <a:srgbClr val="191B0E"/>
              </a:buClr>
              <a:buSzPts val="1850"/>
              <a:buFont typeface="Libre Franklin"/>
              <a:buChar char="■"/>
            </a:pPr>
            <a:r>
              <a:rPr lang="en-US" sz="1850" dirty="0">
                <a:solidFill>
                  <a:srgbClr val="191B0E"/>
                </a:solidFill>
                <a:latin typeface="Libre Franklin"/>
                <a:ea typeface="Libre Franklin"/>
                <a:cs typeface="Libre Franklin"/>
                <a:sym typeface="Libre Franklin"/>
              </a:rPr>
              <a:t>Each of the “buckets” in the tool has lessons to apply to each of the 4 levels of antidotes</a:t>
            </a:r>
            <a:endParaRPr lang="en-US" sz="2000" dirty="0">
              <a:solidFill>
                <a:srgbClr val="191B0E"/>
              </a:solidFill>
              <a:latin typeface="Libre Franklin"/>
              <a:ea typeface="Libre Franklin"/>
              <a:cs typeface="Libre Franklin"/>
              <a:sym typeface="Libre Franklin"/>
            </a:endParaRPr>
          </a:p>
          <a:p>
            <a:pPr marL="384048" lvl="0" indent="-384048" algn="l" rtl="0">
              <a:lnSpc>
                <a:spcPct val="94000"/>
              </a:lnSpc>
              <a:spcBef>
                <a:spcPts val="1200"/>
              </a:spcBef>
              <a:spcAft>
                <a:spcPts val="0"/>
              </a:spcAft>
              <a:buClr>
                <a:srgbClr val="191B0E"/>
              </a:buClr>
              <a:buSzPts val="1850"/>
              <a:buFont typeface="Libre Franklin"/>
              <a:buChar char="■"/>
            </a:pPr>
            <a:r>
              <a:rPr lang="en-US" sz="1850" dirty="0">
                <a:solidFill>
                  <a:srgbClr val="191B0E"/>
                </a:solidFill>
                <a:latin typeface="Libre Franklin"/>
                <a:ea typeface="Libre Franklin"/>
                <a:cs typeface="Libre Franklin"/>
                <a:sym typeface="Libre Franklin"/>
              </a:rPr>
              <a:t>Strategy can’t be singular</a:t>
            </a:r>
            <a:endParaRPr lang="en-US" sz="2000" dirty="0">
              <a:solidFill>
                <a:srgbClr val="191B0E"/>
              </a:solidFill>
              <a:latin typeface="Libre Franklin"/>
              <a:ea typeface="Libre Franklin"/>
              <a:cs typeface="Libre Franklin"/>
              <a:sym typeface="Libre Franklin"/>
            </a:endParaRPr>
          </a:p>
          <a:p>
            <a:pPr marL="914400" lvl="1" indent="-384048" algn="l" rtl="0">
              <a:lnSpc>
                <a:spcPct val="94000"/>
              </a:lnSpc>
              <a:spcBef>
                <a:spcPts val="700"/>
              </a:spcBef>
              <a:spcAft>
                <a:spcPts val="0"/>
              </a:spcAft>
              <a:buClr>
                <a:srgbClr val="191B0E"/>
              </a:buClr>
              <a:buSzPts val="1850"/>
              <a:buFont typeface="Libre Franklin"/>
              <a:buChar char="–"/>
            </a:pPr>
            <a:r>
              <a:rPr lang="en-US" sz="1850" i="1" dirty="0">
                <a:solidFill>
                  <a:srgbClr val="191B0E"/>
                </a:solidFill>
                <a:latin typeface="Libre Franklin"/>
                <a:ea typeface="Libre Franklin"/>
                <a:cs typeface="Libre Franklin"/>
                <a:sym typeface="Libre Franklin"/>
              </a:rPr>
              <a:t>The job of the leader is to deepen the conversation</a:t>
            </a:r>
            <a:endParaRPr lang="en-US" sz="2000" i="1" dirty="0">
              <a:solidFill>
                <a:srgbClr val="191B0E"/>
              </a:solidFill>
              <a:latin typeface="Libre Franklin"/>
              <a:ea typeface="Libre Franklin"/>
              <a:cs typeface="Libre Franklin"/>
              <a:sym typeface="Libre Franklin"/>
            </a:endParaRPr>
          </a:p>
          <a:p>
            <a:pPr marL="914400" lvl="1" indent="-384048" algn="l" rtl="0">
              <a:lnSpc>
                <a:spcPct val="94000"/>
              </a:lnSpc>
              <a:spcBef>
                <a:spcPts val="700"/>
              </a:spcBef>
              <a:spcAft>
                <a:spcPts val="0"/>
              </a:spcAft>
              <a:buClr>
                <a:srgbClr val="191B0E"/>
              </a:buClr>
              <a:buSzPts val="1850"/>
              <a:buFont typeface="Libre Franklin"/>
              <a:buChar char="–"/>
            </a:pPr>
            <a:r>
              <a:rPr lang="en-US" sz="1850" i="1" dirty="0">
                <a:solidFill>
                  <a:srgbClr val="191B0E"/>
                </a:solidFill>
                <a:latin typeface="Libre Franklin"/>
                <a:ea typeface="Libre Franklin"/>
                <a:cs typeface="Libre Franklin"/>
                <a:sym typeface="Libre Franklin"/>
              </a:rPr>
              <a:t>None of us is exempt from how we’ve been socialized … we are playing out dominant culture every day, at all levels</a:t>
            </a:r>
            <a:endParaRPr lang="en-US" sz="2000" i="1" dirty="0">
              <a:solidFill>
                <a:srgbClr val="191B0E"/>
              </a:solidFill>
              <a:latin typeface="Libre Franklin"/>
              <a:ea typeface="Libre Franklin"/>
              <a:cs typeface="Libre Franklin"/>
              <a:sym typeface="Libre Franklin"/>
            </a:endParaRPr>
          </a:p>
          <a:p>
            <a:pPr marL="914400" lvl="1" indent="-384048" algn="l" rtl="0">
              <a:lnSpc>
                <a:spcPct val="94000"/>
              </a:lnSpc>
              <a:spcBef>
                <a:spcPts val="700"/>
              </a:spcBef>
              <a:spcAft>
                <a:spcPts val="0"/>
              </a:spcAft>
              <a:buClr>
                <a:srgbClr val="191B0E"/>
              </a:buClr>
              <a:buSzPts val="1850"/>
              <a:buFont typeface="Libre Franklin"/>
              <a:buChar char="–"/>
            </a:pPr>
            <a:r>
              <a:rPr lang="en-US" sz="1850" i="1" dirty="0">
                <a:solidFill>
                  <a:srgbClr val="191B0E"/>
                </a:solidFill>
                <a:latin typeface="Libre Franklin"/>
                <a:ea typeface="Libre Franklin"/>
                <a:cs typeface="Libre Franklin"/>
                <a:sym typeface="Libre Franklin"/>
              </a:rPr>
              <a:t>Doesn’t really matter what level you decide to prioritize / focus your efforts or assessment …</a:t>
            </a:r>
            <a:endParaRPr lang="en-US" sz="2000" i="1" dirty="0">
              <a:solidFill>
                <a:srgbClr val="191B0E"/>
              </a:solidFill>
              <a:latin typeface="Libre Franklin"/>
              <a:ea typeface="Libre Franklin"/>
              <a:cs typeface="Libre Franklin"/>
              <a:sym typeface="Libre Franklin"/>
            </a:endParaRPr>
          </a:p>
          <a:p>
            <a:pPr marL="1371600" lvl="2" indent="-384047" algn="l" rtl="0">
              <a:lnSpc>
                <a:spcPct val="94000"/>
              </a:lnSpc>
              <a:spcBef>
                <a:spcPts val="700"/>
              </a:spcBef>
              <a:spcAft>
                <a:spcPts val="0"/>
              </a:spcAft>
              <a:buClr>
                <a:srgbClr val="191B0E"/>
              </a:buClr>
              <a:buSzPts val="1665"/>
              <a:buFont typeface="Libre Franklin"/>
              <a:buChar char="■"/>
            </a:pPr>
            <a:r>
              <a:rPr lang="en-US" sz="1665" dirty="0">
                <a:solidFill>
                  <a:srgbClr val="191B0E"/>
                </a:solidFill>
                <a:latin typeface="Libre Franklin"/>
                <a:ea typeface="Libre Franklin"/>
                <a:cs typeface="Libre Franklin"/>
                <a:sym typeface="Libre Franklin"/>
              </a:rPr>
              <a:t>Change on any level affects and brings about more changes (that we can’t anticipate!)</a:t>
            </a:r>
            <a:endParaRPr lang="en-US" sz="1800" dirty="0">
              <a:solidFill>
                <a:srgbClr val="191B0E"/>
              </a:solidFill>
              <a:latin typeface="Libre Franklin"/>
              <a:ea typeface="Libre Franklin"/>
              <a:cs typeface="Libre Franklin"/>
              <a:sym typeface="Libre Franklin"/>
            </a:endParaRPr>
          </a:p>
          <a:p>
            <a:pPr marL="384048" lvl="0" indent="-384048" algn="l" rtl="0">
              <a:lnSpc>
                <a:spcPct val="94000"/>
              </a:lnSpc>
              <a:spcBef>
                <a:spcPts val="1200"/>
              </a:spcBef>
              <a:spcAft>
                <a:spcPts val="0"/>
              </a:spcAft>
              <a:buClr>
                <a:srgbClr val="191B0E"/>
              </a:buClr>
              <a:buSzPts val="1850"/>
              <a:buFont typeface="Libre Franklin"/>
              <a:buChar char="■"/>
            </a:pPr>
            <a:r>
              <a:rPr lang="en-US" sz="1850" dirty="0">
                <a:solidFill>
                  <a:srgbClr val="191B0E"/>
                </a:solidFill>
                <a:latin typeface="Libre Franklin"/>
                <a:ea typeface="Libre Franklin"/>
                <a:cs typeface="Libre Franklin"/>
                <a:sym typeface="Libre Franklin"/>
              </a:rPr>
              <a:t>Much of the work we have been doing is implicitly equity building, but we haven’t had the framework to see it that way</a:t>
            </a:r>
            <a:endParaRPr lang="en-US" sz="2000" dirty="0">
              <a:solidFill>
                <a:srgbClr val="191B0E"/>
              </a:solidFill>
              <a:latin typeface="Libre Franklin"/>
              <a:ea typeface="Libre Franklin"/>
              <a:cs typeface="Libre Franklin"/>
              <a:sym typeface="Libre Franklin"/>
            </a:endParaRPr>
          </a:p>
          <a:p>
            <a:pPr marL="384048" lvl="0" indent="-384048" algn="l" rtl="0">
              <a:lnSpc>
                <a:spcPct val="94000"/>
              </a:lnSpc>
              <a:spcBef>
                <a:spcPts val="1200"/>
              </a:spcBef>
              <a:spcAft>
                <a:spcPts val="0"/>
              </a:spcAft>
              <a:buClr>
                <a:srgbClr val="191B0E"/>
              </a:buClr>
              <a:buSzPts val="1850"/>
              <a:buFont typeface="Libre Franklin"/>
              <a:buChar char="■"/>
            </a:pPr>
            <a:r>
              <a:rPr lang="en-US" sz="1850" dirty="0">
                <a:solidFill>
                  <a:srgbClr val="191B0E"/>
                </a:solidFill>
                <a:latin typeface="Libre Franklin"/>
                <a:ea typeface="Libre Franklin"/>
                <a:cs typeface="Libre Franklin"/>
                <a:sym typeface="Libre Franklin"/>
              </a:rPr>
              <a:t>A place here for telling/archiving/documenting “the equity story”</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92E4B-DBAB-4144-A289-A06A3DB35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68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with Tool for Organizational Self-Assessment … provide on overview of the Tool and provide context … strategies about managing up / working within a multidisciplinary organization where other branches are also engaged in this conversation (you have colleagues across disciplines that are engaging in these conversations)</a:t>
            </a:r>
          </a:p>
          <a:p>
            <a:endParaRPr lang="en-US" dirty="0"/>
          </a:p>
          <a:p>
            <a:r>
              <a:rPr lang="en-US" dirty="0"/>
              <a:t>In future sessions, CFPIC will be illustrating what some counties/jurisdictions have been doing in REI.</a:t>
            </a:r>
          </a:p>
          <a:p>
            <a:endParaRPr lang="en-US" dirty="0"/>
          </a:p>
          <a:p>
            <a:r>
              <a:rPr lang="en-US" dirty="0"/>
              <a:t>Which counties are connected to GARE?</a:t>
            </a:r>
          </a:p>
          <a:p>
            <a:endParaRPr lang="en-US" dirty="0"/>
          </a:p>
          <a:p>
            <a:r>
              <a:rPr lang="en-US" dirty="0"/>
              <a:t>Adapted from Tool for Organizational Self-Assessment Related to Racial Equity Jan 2014, Coalition of Communities of Color</a:t>
            </a:r>
          </a:p>
          <a:p>
            <a:endParaRPr lang="en-US" dirty="0"/>
          </a:p>
          <a:p>
            <a:r>
              <a:rPr lang="en-US" i="1" dirty="0"/>
              <a:t>Potential for creating breakout groups in Session 3 based on their particular strengths and challenges within organizational self-assessment</a:t>
            </a:r>
          </a:p>
          <a:p>
            <a:endParaRPr lang="en-US" i="1" dirty="0"/>
          </a:p>
          <a:p>
            <a:r>
              <a:rPr lang="en-US" i="1" dirty="0"/>
              <a:t>Put the subgroup to work modifying the Tool for applying to the CPM Organizational Readiness Assessment</a:t>
            </a:r>
          </a:p>
        </p:txBody>
      </p:sp>
      <p:sp>
        <p:nvSpPr>
          <p:cNvPr id="4" name="Slide Number Placeholder 3"/>
          <p:cNvSpPr>
            <a:spLocks noGrp="1"/>
          </p:cNvSpPr>
          <p:nvPr>
            <p:ph type="sldNum" sz="quarter" idx="5"/>
          </p:nvPr>
        </p:nvSpPr>
        <p:spPr/>
        <p:txBody>
          <a:bodyPr/>
          <a:lstStyle/>
          <a:p>
            <a:fld id="{E692A55E-8445-4BE0-9B11-FC4C16025A07}" type="slidenum">
              <a:rPr lang="en-US" smtClean="0"/>
              <a:t>18</a:t>
            </a:fld>
            <a:endParaRPr lang="en-US"/>
          </a:p>
        </p:txBody>
      </p:sp>
    </p:spTree>
    <p:extLst>
      <p:ext uri="{BB962C8B-B14F-4D97-AF65-F5344CB8AC3E}">
        <p14:creationId xmlns:p14="http://schemas.microsoft.com/office/powerpoint/2010/main" val="1670904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with Tool for Organizational Self-Assessment … provide on overview of the Tool and provide context … strategies about managing up / working within a multidisciplinary organization where other branches are also engaged in this conversation (you have colleagues across disciplines that are engaging in these conversations)</a:t>
            </a:r>
          </a:p>
          <a:p>
            <a:endParaRPr lang="en-US" dirty="0"/>
          </a:p>
          <a:p>
            <a:r>
              <a:rPr lang="en-US" dirty="0"/>
              <a:t>In future sessions, CFPIC will be illustrating what some counties/jurisdictions have been doing in REI.</a:t>
            </a:r>
          </a:p>
          <a:p>
            <a:endParaRPr lang="en-US" dirty="0"/>
          </a:p>
          <a:p>
            <a:r>
              <a:rPr lang="en-US" dirty="0"/>
              <a:t>Which counties are connected to GARE?</a:t>
            </a:r>
          </a:p>
          <a:p>
            <a:endParaRPr lang="en-US" dirty="0"/>
          </a:p>
          <a:p>
            <a:r>
              <a:rPr lang="en-US" dirty="0"/>
              <a:t>Adapted from Tool for Organizational Self-Assessment Related to Racial Equity Jan 2014, Coalition of Communities of Color</a:t>
            </a:r>
          </a:p>
          <a:p>
            <a:endParaRPr lang="en-US" dirty="0"/>
          </a:p>
          <a:p>
            <a:r>
              <a:rPr lang="en-US" i="1" dirty="0"/>
              <a:t>Potential for creating breakout groups in Session 3 based on their particular strengths and challenges within organizational self-assessment</a:t>
            </a:r>
          </a:p>
          <a:p>
            <a:endParaRPr lang="en-US" i="1" dirty="0"/>
          </a:p>
          <a:p>
            <a:r>
              <a:rPr lang="en-US" i="1" dirty="0"/>
              <a:t>Put the subgroup to work modifying the Tool for applying to the CPM Organizational Readiness Assessment</a:t>
            </a:r>
          </a:p>
        </p:txBody>
      </p:sp>
      <p:sp>
        <p:nvSpPr>
          <p:cNvPr id="4" name="Slide Number Placeholder 3"/>
          <p:cNvSpPr>
            <a:spLocks noGrp="1"/>
          </p:cNvSpPr>
          <p:nvPr>
            <p:ph type="sldNum" sz="quarter" idx="5"/>
          </p:nvPr>
        </p:nvSpPr>
        <p:spPr/>
        <p:txBody>
          <a:bodyPr/>
          <a:lstStyle/>
          <a:p>
            <a:fld id="{E692A55E-8445-4BE0-9B11-FC4C16025A07}" type="slidenum">
              <a:rPr lang="en-US" smtClean="0"/>
              <a:t>19</a:t>
            </a:fld>
            <a:endParaRPr lang="en-US"/>
          </a:p>
        </p:txBody>
      </p:sp>
    </p:spTree>
    <p:extLst>
      <p:ext uri="{BB962C8B-B14F-4D97-AF65-F5344CB8AC3E}">
        <p14:creationId xmlns:p14="http://schemas.microsoft.com/office/powerpoint/2010/main" val="425330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4000"/>
              </a:lnSpc>
              <a:spcBef>
                <a:spcPts val="0"/>
              </a:spcBef>
              <a:spcAft>
                <a:spcPts val="0"/>
              </a:spcAft>
              <a:buClr>
                <a:schemeClr val="dk2"/>
              </a:buClr>
              <a:buSzPts val="2000"/>
              <a:buNone/>
            </a:pPr>
            <a:r>
              <a:rPr lang="en-US" dirty="0"/>
              <a:t>Leave time for CFPIC to report out on:</a:t>
            </a:r>
          </a:p>
          <a:p>
            <a:pPr marL="384048" lvl="0" indent="-384048" algn="l" rtl="0">
              <a:lnSpc>
                <a:spcPct val="94000"/>
              </a:lnSpc>
              <a:spcBef>
                <a:spcPts val="0"/>
              </a:spcBef>
              <a:spcAft>
                <a:spcPts val="0"/>
              </a:spcAft>
              <a:buClr>
                <a:schemeClr val="dk2"/>
              </a:buClr>
              <a:buSzPts val="2000"/>
              <a:buChar char="■"/>
            </a:pPr>
            <a:r>
              <a:rPr lang="en-US" dirty="0"/>
              <a:t>Pre-Work for Session III</a:t>
            </a:r>
          </a:p>
          <a:p>
            <a:pPr marL="384048" lvl="0" indent="-384048" algn="l" rtl="0">
              <a:lnSpc>
                <a:spcPct val="94000"/>
              </a:lnSpc>
              <a:spcBef>
                <a:spcPts val="0"/>
              </a:spcBef>
              <a:spcAft>
                <a:spcPts val="0"/>
              </a:spcAft>
              <a:buClr>
                <a:schemeClr val="dk2"/>
              </a:buClr>
              <a:buSzPts val="2000"/>
              <a:buChar char="■"/>
            </a:pPr>
            <a:r>
              <a:rPr lang="en-US" dirty="0"/>
              <a:t>Next Steps and Additional Supports</a:t>
            </a:r>
          </a:p>
          <a:p>
            <a:endParaRPr lang="en-US" dirty="0"/>
          </a:p>
        </p:txBody>
      </p:sp>
      <p:sp>
        <p:nvSpPr>
          <p:cNvPr id="4" name="Slide Number Placeholder 3"/>
          <p:cNvSpPr>
            <a:spLocks noGrp="1"/>
          </p:cNvSpPr>
          <p:nvPr>
            <p:ph type="sldNum" sz="quarter" idx="5"/>
          </p:nvPr>
        </p:nvSpPr>
        <p:spPr/>
        <p:txBody>
          <a:bodyPr/>
          <a:lstStyle/>
          <a:p>
            <a:fld id="{E692A55E-8445-4BE0-9B11-FC4C16025A07}" type="slidenum">
              <a:rPr lang="en-US" smtClean="0"/>
              <a:t>20</a:t>
            </a:fld>
            <a:endParaRPr lang="en-US"/>
          </a:p>
        </p:txBody>
      </p:sp>
    </p:spTree>
    <p:extLst>
      <p:ext uri="{BB962C8B-B14F-4D97-AF65-F5344CB8AC3E}">
        <p14:creationId xmlns:p14="http://schemas.microsoft.com/office/powerpoint/2010/main" val="73498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2A55E-8445-4BE0-9B11-FC4C16025A07}" type="slidenum">
              <a:rPr lang="en-US" smtClean="0"/>
              <a:t>2</a:t>
            </a:fld>
            <a:endParaRPr lang="en-US"/>
          </a:p>
        </p:txBody>
      </p:sp>
    </p:spTree>
    <p:extLst>
      <p:ext uri="{BB962C8B-B14F-4D97-AF65-F5344CB8AC3E}">
        <p14:creationId xmlns:p14="http://schemas.microsoft.com/office/powerpoint/2010/main" val="167806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4048" lvl="0" indent="-384048" algn="l" rtl="0">
              <a:lnSpc>
                <a:spcPct val="94000"/>
              </a:lnSpc>
              <a:spcBef>
                <a:spcPts val="1200"/>
              </a:spcBef>
              <a:spcAft>
                <a:spcPts val="0"/>
              </a:spcAft>
              <a:buClr>
                <a:srgbClr val="191B0E"/>
              </a:buClr>
              <a:buSzPts val="2000"/>
              <a:buFont typeface="Libre Franklin"/>
              <a:buChar char="■"/>
            </a:pPr>
            <a:r>
              <a:rPr lang="en-US" sz="1200" dirty="0">
                <a:solidFill>
                  <a:srgbClr val="191B0E"/>
                </a:solidFill>
                <a:latin typeface="Libre Franklin"/>
                <a:ea typeface="Libre Franklin"/>
                <a:cs typeface="Libre Franklin"/>
                <a:sym typeface="Libre Franklin"/>
              </a:rPr>
              <a:t>Personal acknowledgement of complicity in a system that has contributed to traumas experienced by indigenous, Black and other communities of color</a:t>
            </a:r>
          </a:p>
          <a:p>
            <a:pPr marL="384048" lvl="0" indent="-384048" algn="l" rtl="0">
              <a:lnSpc>
                <a:spcPct val="94000"/>
              </a:lnSpc>
              <a:spcBef>
                <a:spcPts val="1200"/>
              </a:spcBef>
              <a:spcAft>
                <a:spcPts val="0"/>
              </a:spcAft>
              <a:buClr>
                <a:srgbClr val="191B0E"/>
              </a:buClr>
              <a:buSzPts val="2000"/>
              <a:buFont typeface="Libre Franklin"/>
              <a:buChar char="■"/>
            </a:pPr>
            <a:r>
              <a:rPr lang="en-US" sz="1200" dirty="0">
                <a:solidFill>
                  <a:srgbClr val="191B0E"/>
                </a:solidFill>
                <a:latin typeface="Libre Franklin"/>
                <a:ea typeface="Libre Franklin"/>
                <a:cs typeface="Libre Franklin"/>
                <a:sym typeface="Libre Franklin"/>
              </a:rPr>
              <a:t>Personal acknowledgement of how white supremacy culture characteristics have played a role in my work in child welfare</a:t>
            </a:r>
            <a:endParaRPr lang="en-US" dirty="0"/>
          </a:p>
        </p:txBody>
      </p:sp>
      <p:sp>
        <p:nvSpPr>
          <p:cNvPr id="4" name="Slide Number Placeholder 3"/>
          <p:cNvSpPr>
            <a:spLocks noGrp="1"/>
          </p:cNvSpPr>
          <p:nvPr>
            <p:ph type="sldNum" sz="quarter" idx="5"/>
          </p:nvPr>
        </p:nvSpPr>
        <p:spPr/>
        <p:txBody>
          <a:bodyPr/>
          <a:lstStyle/>
          <a:p>
            <a:fld id="{E692A55E-8445-4BE0-9B11-FC4C16025A07}" type="slidenum">
              <a:rPr lang="en-US" smtClean="0"/>
              <a:t>3</a:t>
            </a:fld>
            <a:endParaRPr lang="en-US"/>
          </a:p>
        </p:txBody>
      </p:sp>
    </p:spTree>
    <p:extLst>
      <p:ext uri="{BB962C8B-B14F-4D97-AF65-F5344CB8AC3E}">
        <p14:creationId xmlns:p14="http://schemas.microsoft.com/office/powerpoint/2010/main" val="292044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we are providing a lot more opportunity for them to engage/discuss; last time was very lecture-based, this time the goal is to get you talking to one another about how these terms &amp; concepts are embodied and how they play out in practice</a:t>
            </a:r>
          </a:p>
        </p:txBody>
      </p:sp>
      <p:sp>
        <p:nvSpPr>
          <p:cNvPr id="4" name="Slide Number Placeholder 3"/>
          <p:cNvSpPr>
            <a:spLocks noGrp="1"/>
          </p:cNvSpPr>
          <p:nvPr>
            <p:ph type="sldNum" sz="quarter" idx="5"/>
          </p:nvPr>
        </p:nvSpPr>
        <p:spPr/>
        <p:txBody>
          <a:bodyPr/>
          <a:lstStyle/>
          <a:p>
            <a:fld id="{E692A55E-8445-4BE0-9B11-FC4C16025A07}" type="slidenum">
              <a:rPr lang="en-US" smtClean="0"/>
              <a:t>4</a:t>
            </a:fld>
            <a:endParaRPr lang="en-US"/>
          </a:p>
        </p:txBody>
      </p:sp>
    </p:spTree>
    <p:extLst>
      <p:ext uri="{BB962C8B-B14F-4D97-AF65-F5344CB8AC3E}">
        <p14:creationId xmlns:p14="http://schemas.microsoft.com/office/powerpoint/2010/main" val="272827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large-group discussion: What’s 1 thing that really resonated with you &amp; thought about since our last session (that’s come up for you since our last session)? OR what’s 1 thing that you were able to try on, implement, move forward (</a:t>
            </a:r>
            <a:r>
              <a:rPr lang="en-US" b="1" dirty="0"/>
              <a:t>normalize that this is a challenging time to implement</a:t>
            </a:r>
            <a:r>
              <a:rPr lang="en-US" dirty="0"/>
              <a:t>)? (15 minutes)</a:t>
            </a:r>
          </a:p>
          <a:p>
            <a:endParaRPr lang="en-US" dirty="0"/>
          </a:p>
          <a:p>
            <a:r>
              <a:rPr lang="en-US" dirty="0"/>
              <a:t>What have they been digging into between the sessions: those who have done stuff can have an opportunity to warm up by talking about it and those who have not can benefit from listening</a:t>
            </a:r>
          </a:p>
        </p:txBody>
      </p:sp>
      <p:sp>
        <p:nvSpPr>
          <p:cNvPr id="4" name="Slide Number Placeholder 3"/>
          <p:cNvSpPr>
            <a:spLocks noGrp="1"/>
          </p:cNvSpPr>
          <p:nvPr>
            <p:ph type="sldNum" sz="quarter" idx="5"/>
          </p:nvPr>
        </p:nvSpPr>
        <p:spPr/>
        <p:txBody>
          <a:bodyPr/>
          <a:lstStyle/>
          <a:p>
            <a:fld id="{E692A55E-8445-4BE0-9B11-FC4C16025A07}" type="slidenum">
              <a:rPr lang="en-US" smtClean="0"/>
              <a:t>5</a:t>
            </a:fld>
            <a:endParaRPr lang="en-US"/>
          </a:p>
        </p:txBody>
      </p:sp>
    </p:spTree>
    <p:extLst>
      <p:ext uri="{BB962C8B-B14F-4D97-AF65-F5344CB8AC3E}">
        <p14:creationId xmlns:p14="http://schemas.microsoft.com/office/powerpoint/2010/main" val="44043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Gary’s comment: A frequent problem is misapplication of antidotes at the wrong level (how it plays out in practice) – leaders apply the wrong strategy to the wrong level</a:t>
            </a:r>
          </a:p>
          <a:p>
            <a:r>
              <a:rPr lang="en-US" b="0" dirty="0"/>
              <a:t>Gets to the Adaptive vs. technical piece of leadership</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92E4B-DBAB-4144-A289-A06A3DB35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59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Equity in the Center’s AWAKE to WOKE to WORK, Appendix A: Call to Action (https://</a:t>
            </a:r>
            <a:r>
              <a:rPr lang="en-US" dirty="0" err="1"/>
              <a:t>www.equityinthecenter.org</a:t>
            </a:r>
            <a:r>
              <a:rPr lang="en-US" dirty="0"/>
              <a:t>/wp-content/uploads/2019/04/Equity-in-Center-Awake-Woke-Work-2019-final-1.pdf)</a:t>
            </a:r>
          </a:p>
          <a:p>
            <a:r>
              <a:rPr lang="en-US" b="1" dirty="0"/>
              <a:t>Spend time here … this is new content, and connects back to the breakout activities (internalized + institutional)</a:t>
            </a:r>
          </a:p>
          <a:p>
            <a:endParaRPr lang="en-US" dirty="0"/>
          </a:p>
          <a:p>
            <a:r>
              <a:rPr lang="en-US" b="1" dirty="0"/>
              <a:t>(These antidotes on every level can provide the foundation for where this session and potentially the next will lead, as it gets to the heart of the connection between individual leadership behaviors and organizational assessment/readiness.) </a:t>
            </a:r>
          </a:p>
          <a:p>
            <a:endParaRPr lang="en-US" dirty="0"/>
          </a:p>
          <a:p>
            <a:r>
              <a:rPr lang="en-US" dirty="0"/>
              <a:t>As we’ve discussed, when we focus on combatting racism at just the internalized and interpersonal level, we miss out on opportunities to fight racism on the levels that make a meaningful difference. But let’s take a look at the antidotes in the institutional bucket. Although we don’t need to “understand” race equity at a deep level to “speak up” about it – we can ask curious questions, for instance, if something doesn’t sit right and we don’t know why – but the more we DO understand issues of race equity and why they’re important, the more </a:t>
            </a:r>
            <a:r>
              <a:rPr lang="en-US" i="1" dirty="0"/>
              <a:t>effective</a:t>
            </a:r>
            <a:r>
              <a:rPr lang="en-US" i="0" dirty="0"/>
              <a:t> we can be when we do take action. Similarly, we are much more likely to seek out those affected by decisions and engage them in decision-making when we understand that this behavior is an important antidote to institutional racism. (Similar points to be made at the structural level, too.) Point here is that there is a both/and approach to combatting racism: we must simultaneously do individual learning and listening </a:t>
            </a:r>
            <a:r>
              <a:rPr lang="en-US" i="1" dirty="0"/>
              <a:t>while</a:t>
            </a:r>
            <a:r>
              <a:rPr lang="en-US" i="0" dirty="0"/>
              <a:t> we lead our teams to do the same.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892E4B-DBAB-4144-A289-A06A3DB35D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25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spending the session in conversation, engaging in deeper exploration of the WSC characteristics. Future sessions will examine trauma and organizational culture in greater depth.</a:t>
            </a:r>
          </a:p>
        </p:txBody>
      </p:sp>
      <p:sp>
        <p:nvSpPr>
          <p:cNvPr id="4" name="Slide Number Placeholder 3"/>
          <p:cNvSpPr>
            <a:spLocks noGrp="1"/>
          </p:cNvSpPr>
          <p:nvPr>
            <p:ph type="sldNum" sz="quarter" idx="5"/>
          </p:nvPr>
        </p:nvSpPr>
        <p:spPr/>
        <p:txBody>
          <a:bodyPr/>
          <a:lstStyle/>
          <a:p>
            <a:fld id="{E692A55E-8445-4BE0-9B11-FC4C16025A07}" type="slidenum">
              <a:rPr lang="en-US" smtClean="0"/>
              <a:t>8</a:t>
            </a:fld>
            <a:endParaRPr lang="en-US"/>
          </a:p>
        </p:txBody>
      </p:sp>
    </p:spTree>
    <p:extLst>
      <p:ext uri="{BB962C8B-B14F-4D97-AF65-F5344CB8AC3E}">
        <p14:creationId xmlns:p14="http://schemas.microsoft.com/office/powerpoint/2010/main" val="12101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before diving in to examples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AFB9B-FA58-2B41-A890-64E0AEBBB3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368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7/1/2021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B5C4122-3987-F041-9E4A-146E51AFC33D}" type="datetimeFigureOut">
              <a:rPr lang="en-US" smtClean="0"/>
              <a:t>7/1/2021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F9F116D-7DB5-9142-83E7-122D234C6E7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616448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C4122-3987-F041-9E4A-146E51AFC33D}"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3284548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B5C4122-3987-F041-9E4A-146E51AFC33D}" type="datetimeFigureOut">
              <a:rPr lang="en-US" smtClean="0"/>
              <a:t>7/1/2021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F9F116D-7DB5-9142-83E7-122D234C6E7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8318891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5C4122-3987-F041-9E4A-146E51AFC33D}" type="datetimeFigureOut">
              <a:rPr lang="en-US" smtClean="0"/>
              <a:t>7/1/2021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378836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5C4122-3987-F041-9E4A-146E51AFC33D}" type="datetimeFigureOut">
              <a:rPr lang="en-US" smtClean="0"/>
              <a:t>7/1/2021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86592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5C4122-3987-F041-9E4A-146E51AFC33D}" type="datetimeFigureOut">
              <a:rPr lang="en-US" smtClean="0"/>
              <a:t>7/1/2021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3245608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C4122-3987-F041-9E4A-146E51AFC33D}" type="datetimeFigureOut">
              <a:rPr lang="en-US" smtClean="0"/>
              <a:t>7/1/2021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1401101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5C4122-3987-F041-9E4A-146E51AFC33D}" type="datetimeFigureOut">
              <a:rPr lang="en-US" smtClean="0"/>
              <a:t>7/1/2021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9F116D-7DB5-9142-83E7-122D234C6E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694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5C4122-3987-F041-9E4A-146E51AFC33D}" type="datetimeFigureOut">
              <a:rPr lang="en-US" smtClean="0"/>
              <a:t>7/1/2021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F9F116D-7DB5-9142-83E7-122D234C6E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019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C4122-3987-F041-9E4A-146E51AFC33D}"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3524539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5C4122-3987-F041-9E4A-146E51AFC33D}" type="datetimeFigureOut">
              <a:rPr lang="en-US" smtClean="0"/>
              <a:t>7/1/2021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9F116D-7DB5-9142-83E7-122D234C6E7A}" type="slidenum">
              <a:rPr lang="en-US" smtClean="0"/>
              <a:t>‹#›</a:t>
            </a:fld>
            <a:endParaRPr lang="en-US"/>
          </a:p>
        </p:txBody>
      </p:sp>
    </p:spTree>
    <p:extLst>
      <p:ext uri="{BB962C8B-B14F-4D97-AF65-F5344CB8AC3E}">
        <p14:creationId xmlns:p14="http://schemas.microsoft.com/office/powerpoint/2010/main" val="344203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7/1/2021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7/1/2021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7/1/2021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B5C4122-3987-F041-9E4A-146E51AFC33D}" type="datetimeFigureOut">
              <a:rPr lang="en-US" smtClean="0"/>
              <a:t>7/1/2021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F9F116D-7DB5-9142-83E7-122D234C6E7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1214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blog.aspb.org/new-this-year-join-the-conversation-circle-at-the-aspb-boot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f.imperial.ac.uk/blog/imperial-medicine/2019/12/03/using-co-production-to-improve-the-way-we-talk-about-diabet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92296C6-28F7-4BD7-9EFB-22A268E3D4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D386B-008F-D646-9079-B9284FB886B3}"/>
              </a:ext>
            </a:extLst>
          </p:cNvPr>
          <p:cNvSpPr>
            <a:spLocks noGrp="1"/>
          </p:cNvSpPr>
          <p:nvPr>
            <p:ph type="ctrTitle"/>
          </p:nvPr>
        </p:nvSpPr>
        <p:spPr>
          <a:xfrm>
            <a:off x="5954486" y="1480929"/>
            <a:ext cx="5791426" cy="3254321"/>
          </a:xfrm>
        </p:spPr>
        <p:txBody>
          <a:bodyPr>
            <a:normAutofit/>
          </a:bodyPr>
          <a:lstStyle/>
          <a:p>
            <a:pPr algn="l"/>
            <a:r>
              <a:rPr lang="en-US" sz="5400"/>
              <a:t>Racial Justice in the Child Welfare System:</a:t>
            </a:r>
          </a:p>
        </p:txBody>
      </p:sp>
      <p:sp>
        <p:nvSpPr>
          <p:cNvPr id="3" name="Subtitle 2">
            <a:extLst>
              <a:ext uri="{FF2B5EF4-FFF2-40B4-BE49-F238E27FC236}">
                <a16:creationId xmlns:a16="http://schemas.microsoft.com/office/drawing/2014/main" id="{CDB6CA30-CD71-8341-A172-08A17C18C56C}"/>
              </a:ext>
            </a:extLst>
          </p:cNvPr>
          <p:cNvSpPr>
            <a:spLocks noGrp="1"/>
          </p:cNvSpPr>
          <p:nvPr>
            <p:ph type="subTitle" idx="1"/>
          </p:nvPr>
        </p:nvSpPr>
        <p:spPr>
          <a:xfrm>
            <a:off x="5954486" y="4804850"/>
            <a:ext cx="5791424" cy="1086237"/>
          </a:xfrm>
        </p:spPr>
        <p:txBody>
          <a:bodyPr>
            <a:normAutofit/>
          </a:bodyPr>
          <a:lstStyle/>
          <a:p>
            <a:pPr algn="l">
              <a:spcAft>
                <a:spcPts val="600"/>
              </a:spcAft>
            </a:pPr>
            <a:r>
              <a:rPr lang="en-US" dirty="0"/>
              <a:t>Leveraging CPM to build a race equity culture</a:t>
            </a:r>
          </a:p>
        </p:txBody>
      </p:sp>
      <p:sp>
        <p:nvSpPr>
          <p:cNvPr id="84" name="Freeform 6">
            <a:extLst>
              <a:ext uri="{FF2B5EF4-FFF2-40B4-BE49-F238E27FC236}">
                <a16:creationId xmlns:a16="http://schemas.microsoft.com/office/drawing/2014/main" id="{CBB17300-EE76-409B-97FE-4836C5093D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6" name="Freeform 6">
            <a:extLst>
              <a:ext uri="{FF2B5EF4-FFF2-40B4-BE49-F238E27FC236}">
                <a16:creationId xmlns:a16="http://schemas.microsoft.com/office/drawing/2014/main" id="{AEABCDF0-66B8-40A9-98EB-B6837EF18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Picture 4" descr="Logo, company name&#10;&#10;Description automatically generated">
            <a:extLst>
              <a:ext uri="{FF2B5EF4-FFF2-40B4-BE49-F238E27FC236}">
                <a16:creationId xmlns:a16="http://schemas.microsoft.com/office/drawing/2014/main" id="{CAA5EC73-52F9-B74A-B6FC-24A2E99944CB}"/>
              </a:ext>
            </a:extLst>
          </p:cNvPr>
          <p:cNvPicPr>
            <a:picLocks noChangeAspect="1"/>
          </p:cNvPicPr>
          <p:nvPr/>
        </p:nvPicPr>
        <p:blipFill>
          <a:blip r:embed="rId3"/>
          <a:stretch>
            <a:fillRect/>
          </a:stretch>
        </p:blipFill>
        <p:spPr>
          <a:xfrm>
            <a:off x="1480173" y="2109357"/>
            <a:ext cx="3267942" cy="2630693"/>
          </a:xfrm>
          <a:prstGeom prst="rect">
            <a:avLst/>
          </a:prstGeom>
        </p:spPr>
      </p:pic>
    </p:spTree>
    <p:extLst>
      <p:ext uri="{BB962C8B-B14F-4D97-AF65-F5344CB8AC3E}">
        <p14:creationId xmlns:p14="http://schemas.microsoft.com/office/powerpoint/2010/main" val="85476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207F-6A09-7549-9001-B74A8A3E2FBF}"/>
              </a:ext>
            </a:extLst>
          </p:cNvPr>
          <p:cNvSpPr>
            <a:spLocks noGrp="1"/>
          </p:cNvSpPr>
          <p:nvPr>
            <p:ph type="title"/>
          </p:nvPr>
        </p:nvSpPr>
        <p:spPr/>
        <p:txBody>
          <a:bodyPr/>
          <a:lstStyle/>
          <a:p>
            <a:r>
              <a:rPr lang="en-US" dirty="0"/>
              <a:t>White Supremacy Culture Characteristics – Individualism</a:t>
            </a:r>
          </a:p>
        </p:txBody>
      </p:sp>
      <p:sp>
        <p:nvSpPr>
          <p:cNvPr id="5" name="Content Placeholder 4">
            <a:extLst>
              <a:ext uri="{FF2B5EF4-FFF2-40B4-BE49-F238E27FC236}">
                <a16:creationId xmlns:a16="http://schemas.microsoft.com/office/drawing/2014/main" id="{1EA7428B-66E2-714A-8A20-68799AA2AAB9}"/>
              </a:ext>
            </a:extLst>
          </p:cNvPr>
          <p:cNvSpPr>
            <a:spLocks noGrp="1"/>
          </p:cNvSpPr>
          <p:nvPr>
            <p:ph idx="1"/>
          </p:nvPr>
        </p:nvSpPr>
        <p:spPr>
          <a:xfrm>
            <a:off x="1371599" y="2286000"/>
            <a:ext cx="9884979" cy="3886200"/>
          </a:xfrm>
        </p:spPr>
        <p:txBody>
          <a:bodyPr>
            <a:normAutofit lnSpcReduction="10000"/>
          </a:bodyPr>
          <a:lstStyle/>
          <a:p>
            <a:r>
              <a:rPr lang="en-US" sz="2400" dirty="0"/>
              <a:t>People often believe that problems &amp; challenges are best handled alone</a:t>
            </a:r>
          </a:p>
          <a:p>
            <a:pPr lvl="1"/>
            <a:r>
              <a:rPr lang="en-US" sz="2400" dirty="0"/>
              <a:t>Individuals have little experience / comfort working in teams</a:t>
            </a:r>
          </a:p>
          <a:p>
            <a:pPr lvl="1"/>
            <a:r>
              <a:rPr lang="en-US" sz="2400" dirty="0"/>
              <a:t>Environment generally lacks mutual support</a:t>
            </a:r>
          </a:p>
          <a:p>
            <a:r>
              <a:rPr lang="en-US" sz="2400" dirty="0"/>
              <a:t>Leads to isolation</a:t>
            </a:r>
          </a:p>
          <a:p>
            <a:r>
              <a:rPr lang="en-US" sz="2400" dirty="0"/>
              <a:t>Accountability thought of as top-down, rarely from bottom-up (internally and externally)</a:t>
            </a:r>
          </a:p>
          <a:p>
            <a:r>
              <a:rPr lang="en-US" sz="2400" dirty="0"/>
              <a:t>Competition is more highly valued than cooperation</a:t>
            </a:r>
          </a:p>
          <a:p>
            <a:pPr lvl="1"/>
            <a:r>
              <a:rPr lang="en-US" sz="2400" dirty="0"/>
              <a:t>Where cooperation IS valued, it is often under-resourced &amp; under-developed</a:t>
            </a:r>
          </a:p>
        </p:txBody>
      </p:sp>
    </p:spTree>
    <p:extLst>
      <p:ext uri="{BB962C8B-B14F-4D97-AF65-F5344CB8AC3E}">
        <p14:creationId xmlns:p14="http://schemas.microsoft.com/office/powerpoint/2010/main" val="339253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207F-6A09-7549-9001-B74A8A3E2FBF}"/>
              </a:ext>
            </a:extLst>
          </p:cNvPr>
          <p:cNvSpPr>
            <a:spLocks noGrp="1"/>
          </p:cNvSpPr>
          <p:nvPr>
            <p:ph type="title"/>
          </p:nvPr>
        </p:nvSpPr>
        <p:spPr/>
        <p:txBody>
          <a:bodyPr/>
          <a:lstStyle/>
          <a:p>
            <a:r>
              <a:rPr lang="en-US" dirty="0"/>
              <a:t>White Supremacy Culture Characteristics – Fear of Open Conflict</a:t>
            </a:r>
          </a:p>
        </p:txBody>
      </p:sp>
      <p:sp>
        <p:nvSpPr>
          <p:cNvPr id="5" name="Content Placeholder 4">
            <a:extLst>
              <a:ext uri="{FF2B5EF4-FFF2-40B4-BE49-F238E27FC236}">
                <a16:creationId xmlns:a16="http://schemas.microsoft.com/office/drawing/2014/main" id="{BC2B8C35-2D51-8B46-9455-D488B92C46C2}"/>
              </a:ext>
            </a:extLst>
          </p:cNvPr>
          <p:cNvSpPr>
            <a:spLocks noGrp="1"/>
          </p:cNvSpPr>
          <p:nvPr>
            <p:ph idx="1"/>
          </p:nvPr>
        </p:nvSpPr>
        <p:spPr/>
        <p:txBody>
          <a:bodyPr>
            <a:normAutofit/>
          </a:bodyPr>
          <a:lstStyle/>
          <a:p>
            <a:r>
              <a:rPr lang="en-US" sz="2400" dirty="0"/>
              <a:t>People in power avoid conflict &amp; disagreement</a:t>
            </a:r>
          </a:p>
          <a:p>
            <a:r>
              <a:rPr lang="en-US" sz="2400" dirty="0"/>
              <a:t>When someone raises an uncomfortable issue, what’s interrogated is the person, not the issue</a:t>
            </a:r>
          </a:p>
          <a:p>
            <a:r>
              <a:rPr lang="en-US" sz="2400" dirty="0"/>
              <a:t>Politeness is used to deny people’s authenticity</a:t>
            </a:r>
          </a:p>
          <a:p>
            <a:pPr lvl="1"/>
            <a:r>
              <a:rPr lang="en-US" sz="2400" dirty="0"/>
              <a:t>An employee angered by racist acts is expected to mute their emotional reaction to remain polite, cordial, “professional”</a:t>
            </a:r>
          </a:p>
          <a:p>
            <a:r>
              <a:rPr lang="en-US" sz="2400" dirty="0"/>
              <a:t>Bringing up hard issues is equated with being impolite, rude, “unprofessional”</a:t>
            </a:r>
          </a:p>
        </p:txBody>
      </p:sp>
    </p:spTree>
    <p:extLst>
      <p:ext uri="{BB962C8B-B14F-4D97-AF65-F5344CB8AC3E}">
        <p14:creationId xmlns:p14="http://schemas.microsoft.com/office/powerpoint/2010/main" val="22362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8BEB-0380-4F4E-B1C2-20BAFBCCC7D8}"/>
              </a:ext>
            </a:extLst>
          </p:cNvPr>
          <p:cNvSpPr>
            <a:spLocks noGrp="1"/>
          </p:cNvSpPr>
          <p:nvPr>
            <p:ph type="title"/>
          </p:nvPr>
        </p:nvSpPr>
        <p:spPr/>
        <p:txBody>
          <a:bodyPr/>
          <a:lstStyle/>
          <a:p>
            <a:r>
              <a:rPr lang="en-US" dirty="0"/>
              <a:t>White supremacy culture characteristics</a:t>
            </a:r>
          </a:p>
        </p:txBody>
      </p:sp>
      <p:sp>
        <p:nvSpPr>
          <p:cNvPr id="3" name="Content Placeholder 2">
            <a:extLst>
              <a:ext uri="{FF2B5EF4-FFF2-40B4-BE49-F238E27FC236}">
                <a16:creationId xmlns:a16="http://schemas.microsoft.com/office/drawing/2014/main" id="{497197BC-CDF1-AE4E-A428-F17F0DF6EE8C}"/>
              </a:ext>
            </a:extLst>
          </p:cNvPr>
          <p:cNvSpPr>
            <a:spLocks noGrp="1"/>
          </p:cNvSpPr>
          <p:nvPr>
            <p:ph sz="half" idx="1"/>
          </p:nvPr>
        </p:nvSpPr>
        <p:spPr/>
        <p:txBody>
          <a:bodyPr>
            <a:noAutofit/>
          </a:bodyPr>
          <a:lstStyle/>
          <a:p>
            <a:r>
              <a:rPr lang="en-US" sz="2200" dirty="0"/>
              <a:t>Perfectionism</a:t>
            </a:r>
          </a:p>
          <a:p>
            <a:r>
              <a:rPr lang="en-US" sz="2200" dirty="0"/>
              <a:t>Sense of urgency</a:t>
            </a:r>
          </a:p>
          <a:p>
            <a:r>
              <a:rPr lang="en-US" sz="2200" dirty="0"/>
              <a:t>Defensiveness</a:t>
            </a:r>
          </a:p>
          <a:p>
            <a:r>
              <a:rPr lang="en-US" sz="2200" dirty="0"/>
              <a:t>Quantity over quality</a:t>
            </a:r>
          </a:p>
          <a:p>
            <a:r>
              <a:rPr lang="en-US" sz="2200" dirty="0"/>
              <a:t>Worship of the written word</a:t>
            </a:r>
          </a:p>
          <a:p>
            <a:r>
              <a:rPr lang="en-US" sz="2200" dirty="0"/>
              <a:t>Only one right way</a:t>
            </a:r>
          </a:p>
          <a:p>
            <a:r>
              <a:rPr lang="en-US" sz="2200" dirty="0"/>
              <a:t>Paternalism</a:t>
            </a:r>
          </a:p>
          <a:p>
            <a:r>
              <a:rPr lang="en-US" sz="2200" dirty="0"/>
              <a:t>Either/or thinking</a:t>
            </a:r>
          </a:p>
        </p:txBody>
      </p:sp>
      <p:sp>
        <p:nvSpPr>
          <p:cNvPr id="4" name="Content Placeholder 3">
            <a:extLst>
              <a:ext uri="{FF2B5EF4-FFF2-40B4-BE49-F238E27FC236}">
                <a16:creationId xmlns:a16="http://schemas.microsoft.com/office/drawing/2014/main" id="{EE42CFF5-F9F0-2B49-A290-9905067050B2}"/>
              </a:ext>
            </a:extLst>
          </p:cNvPr>
          <p:cNvSpPr>
            <a:spLocks noGrp="1"/>
          </p:cNvSpPr>
          <p:nvPr>
            <p:ph sz="half" idx="2"/>
          </p:nvPr>
        </p:nvSpPr>
        <p:spPr/>
        <p:txBody>
          <a:bodyPr>
            <a:normAutofit/>
          </a:bodyPr>
          <a:lstStyle/>
          <a:p>
            <a:r>
              <a:rPr lang="en-US" sz="2200" dirty="0"/>
              <a:t>Power hoarding</a:t>
            </a:r>
          </a:p>
          <a:p>
            <a:r>
              <a:rPr lang="en-US" sz="2200" dirty="0"/>
              <a:t>Fear of open conflict</a:t>
            </a:r>
          </a:p>
          <a:p>
            <a:r>
              <a:rPr lang="en-US" sz="2200" dirty="0"/>
              <a:t>Individualism</a:t>
            </a:r>
          </a:p>
          <a:p>
            <a:r>
              <a:rPr lang="en-US" sz="2200" dirty="0"/>
              <a:t>I’m the only one</a:t>
            </a:r>
          </a:p>
          <a:p>
            <a:r>
              <a:rPr lang="en-US" sz="2200" dirty="0"/>
              <a:t>Progress is bigger, more</a:t>
            </a:r>
          </a:p>
          <a:p>
            <a:r>
              <a:rPr lang="en-US" sz="2200" dirty="0"/>
              <a:t>Objectivity</a:t>
            </a:r>
          </a:p>
          <a:p>
            <a:r>
              <a:rPr lang="en-US" sz="2200" dirty="0"/>
              <a:t>Right to comfort</a:t>
            </a:r>
          </a:p>
          <a:p>
            <a:endParaRPr lang="en-US" sz="2200" dirty="0"/>
          </a:p>
        </p:txBody>
      </p:sp>
    </p:spTree>
    <p:extLst>
      <p:ext uri="{BB962C8B-B14F-4D97-AF65-F5344CB8AC3E}">
        <p14:creationId xmlns:p14="http://schemas.microsoft.com/office/powerpoint/2010/main" val="179882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2"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3"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5" name="Rectangle 14">
            <a:extLst>
              <a:ext uri="{FF2B5EF4-FFF2-40B4-BE49-F238E27FC236}">
                <a16:creationId xmlns:a16="http://schemas.microsoft.com/office/drawing/2014/main"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C1C5A-FCCD-C040-B601-4690F026348A}"/>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3300" cap="all"/>
              <a:t>Building connections through conversation </a:t>
            </a:r>
          </a:p>
        </p:txBody>
      </p:sp>
      <p:sp>
        <p:nvSpPr>
          <p:cNvPr id="17"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9"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Content Placeholder 4" descr="Icon&#10;&#10;Description automatically generated">
            <a:extLst>
              <a:ext uri="{FF2B5EF4-FFF2-40B4-BE49-F238E27FC236}">
                <a16:creationId xmlns:a16="http://schemas.microsoft.com/office/drawing/2014/main" id="{74001F60-4F51-5748-A891-8CE7A42AEF93}"/>
              </a:ext>
            </a:extLst>
          </p:cNvPr>
          <p:cNvPicPr>
            <a:picLocks noGrp="1" noChangeAspect="1"/>
          </p:cNvPicPr>
          <p:nvPr>
            <p:ph idx="1"/>
          </p:nvPr>
        </p:nvPicPr>
        <p:blipFill>
          <a:blip r:embed="rId3">
            <a:extLst>
              <a:ext uri="{837473B0-CC2E-450A-ABE3-18F120FF3D39}">
                <a1611:picAttrSrcUrl xmlns:a1611="http://schemas.microsoft.com/office/drawing/2016/11/main" xmlns="" r:id="rId4"/>
              </a:ext>
            </a:extLst>
          </a:blip>
          <a:stretch>
            <a:fillRect/>
          </a:stretch>
        </p:blipFill>
        <p:spPr>
          <a:xfrm>
            <a:off x="1379023" y="1409119"/>
            <a:ext cx="5659222" cy="4238953"/>
          </a:xfrm>
          <a:prstGeom prst="rect">
            <a:avLst/>
          </a:prstGeom>
        </p:spPr>
      </p:pic>
    </p:spTree>
    <p:extLst>
      <p:ext uri="{BB962C8B-B14F-4D97-AF65-F5344CB8AC3E}">
        <p14:creationId xmlns:p14="http://schemas.microsoft.com/office/powerpoint/2010/main" val="86407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 name="Group 23">
            <a:extLst>
              <a:ext uri="{FF2B5EF4-FFF2-40B4-BE49-F238E27FC236}">
                <a16:creationId xmlns:a16="http://schemas.microsoft.com/office/drawing/2014/main"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5"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6"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5" name="Rectangle 27">
            <a:extLst>
              <a:ext uri="{FF2B5EF4-FFF2-40B4-BE49-F238E27FC236}">
                <a16:creationId xmlns:a16="http://schemas.microsoft.com/office/drawing/2014/main" id="{B709ADC9-6EAF-4268-9415-1ED5ECFA2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ckground pattern&#10;&#10;Description automatically generated">
            <a:extLst>
              <a:ext uri="{FF2B5EF4-FFF2-40B4-BE49-F238E27FC236}">
                <a16:creationId xmlns:a16="http://schemas.microsoft.com/office/drawing/2014/main" id="{B587EC74-EF3E-C846-8C64-A8C9B1D2A514}"/>
              </a:ext>
            </a:extLst>
          </p:cNvPr>
          <p:cNvPicPr>
            <a:picLocks noGrp="1" noChangeAspect="1"/>
          </p:cNvPicPr>
          <p:nvPr>
            <p:ph idx="1"/>
          </p:nvPr>
        </p:nvPicPr>
        <p:blipFill rotWithShape="1">
          <a:blip r:embed="rId3">
            <a:alphaModFix amt="40000"/>
            <a:extLst>
              <a:ext uri="{837473B0-CC2E-450A-ABE3-18F120FF3D39}">
                <a1611:picAttrSrcUrl xmlns:a1611="http://schemas.microsoft.com/office/drawing/2016/11/main" xmlns="" r:id="rId4"/>
              </a:ext>
            </a:extLst>
          </a:blip>
          <a:srcRect r="444"/>
          <a:stretch/>
        </p:blipFill>
        <p:spPr>
          <a:xfrm>
            <a:off x="20" y="10"/>
            <a:ext cx="12191980" cy="6857990"/>
          </a:xfrm>
          <a:prstGeom prst="rect">
            <a:avLst/>
          </a:prstGeom>
        </p:spPr>
      </p:pic>
      <p:sp>
        <p:nvSpPr>
          <p:cNvPr id="2" name="Title 1">
            <a:extLst>
              <a:ext uri="{FF2B5EF4-FFF2-40B4-BE49-F238E27FC236}">
                <a16:creationId xmlns:a16="http://schemas.microsoft.com/office/drawing/2014/main" id="{BC73A19A-DE40-D741-AC9B-AD238CB024BD}"/>
              </a:ext>
            </a:extLst>
          </p:cNvPr>
          <p:cNvSpPr>
            <a:spLocks noGrp="1"/>
          </p:cNvSpPr>
          <p:nvPr>
            <p:ph type="title"/>
          </p:nvPr>
        </p:nvSpPr>
        <p:spPr>
          <a:xfrm>
            <a:off x="1915128" y="1788454"/>
            <a:ext cx="8361229" cy="2098226"/>
          </a:xfrm>
        </p:spPr>
        <p:txBody>
          <a:bodyPr vert="horz" lIns="91440" tIns="45720" rIns="91440" bIns="45720" rtlCol="0" anchor="b">
            <a:normAutofit/>
          </a:bodyPr>
          <a:lstStyle/>
          <a:p>
            <a:pPr algn="ctr"/>
            <a:r>
              <a:rPr lang="en-US" sz="7200" cap="all" dirty="0"/>
              <a:t>Let’s talk!</a:t>
            </a:r>
          </a:p>
        </p:txBody>
      </p:sp>
    </p:spTree>
    <p:extLst>
      <p:ext uri="{BB962C8B-B14F-4D97-AF65-F5344CB8AC3E}">
        <p14:creationId xmlns:p14="http://schemas.microsoft.com/office/powerpoint/2010/main" val="189814474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2DAC179-C790-4427-B1A0-AF7E55B8E6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A9E48-5DB1-6840-BA40-7DE0E523FE52}"/>
              </a:ext>
            </a:extLst>
          </p:cNvPr>
          <p:cNvSpPr>
            <a:spLocks noGrp="1"/>
          </p:cNvSpPr>
          <p:nvPr>
            <p:ph type="title"/>
          </p:nvPr>
        </p:nvSpPr>
        <p:spPr>
          <a:xfrm>
            <a:off x="8252340" y="639704"/>
            <a:ext cx="3299579" cy="5577840"/>
          </a:xfrm>
        </p:spPr>
        <p:txBody>
          <a:bodyPr anchor="ctr">
            <a:normAutofit/>
          </a:bodyPr>
          <a:lstStyle/>
          <a:p>
            <a:r>
              <a:rPr lang="en-US"/>
              <a:t>White Supremacy Culture antidotes connect to CPM leadership behaviors!</a:t>
            </a:r>
          </a:p>
        </p:txBody>
      </p:sp>
      <p:sp useBgFill="1">
        <p:nvSpPr>
          <p:cNvPr id="21" name="Rectangle 20">
            <a:extLst>
              <a:ext uri="{FF2B5EF4-FFF2-40B4-BE49-F238E27FC236}">
                <a16:creationId xmlns:a16="http://schemas.microsoft.com/office/drawing/2014/main" id="{EA392D87-3787-45D6-976E-B85674C090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8366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EFE8E04-DEE3-49FD-89A2-285FAD1CB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1199DC38-5A3A-6042-99DC-AC0C873A1891}"/>
              </a:ext>
            </a:extLst>
          </p:cNvPr>
          <p:cNvGraphicFramePr>
            <a:graphicFrameLocks noGrp="1"/>
          </p:cNvGraphicFramePr>
          <p:nvPr>
            <p:ph idx="1"/>
            <p:extLst>
              <p:ext uri="{D42A27DB-BD31-4B8C-83A1-F6EECF244321}">
                <p14:modId xmlns:p14="http://schemas.microsoft.com/office/powerpoint/2010/main" val="1583505766"/>
              </p:ext>
            </p:extLst>
          </p:nvPr>
        </p:nvGraphicFramePr>
        <p:xfrm>
          <a:off x="784225" y="721907"/>
          <a:ext cx="5959477" cy="5413496"/>
        </p:xfrm>
        <a:graphic>
          <a:graphicData uri="http://schemas.openxmlformats.org/drawingml/2006/table">
            <a:tbl>
              <a:tblPr firstRow="1" firstCol="1" bandRow="1"/>
              <a:tblGrid>
                <a:gridCol w="2239142">
                  <a:extLst>
                    <a:ext uri="{9D8B030D-6E8A-4147-A177-3AD203B41FA5}">
                      <a16:colId xmlns:a16="http://schemas.microsoft.com/office/drawing/2014/main" val="2950505231"/>
                    </a:ext>
                  </a:extLst>
                </a:gridCol>
                <a:gridCol w="1375130">
                  <a:extLst>
                    <a:ext uri="{9D8B030D-6E8A-4147-A177-3AD203B41FA5}">
                      <a16:colId xmlns:a16="http://schemas.microsoft.com/office/drawing/2014/main" val="3472882620"/>
                    </a:ext>
                  </a:extLst>
                </a:gridCol>
                <a:gridCol w="282638">
                  <a:extLst>
                    <a:ext uri="{9D8B030D-6E8A-4147-A177-3AD203B41FA5}">
                      <a16:colId xmlns:a16="http://schemas.microsoft.com/office/drawing/2014/main" val="1962123756"/>
                    </a:ext>
                  </a:extLst>
                </a:gridCol>
                <a:gridCol w="2062567">
                  <a:extLst>
                    <a:ext uri="{9D8B030D-6E8A-4147-A177-3AD203B41FA5}">
                      <a16:colId xmlns:a16="http://schemas.microsoft.com/office/drawing/2014/main" val="348897313"/>
                    </a:ext>
                  </a:extLst>
                </a:gridCol>
              </a:tblGrid>
              <a:tr h="377347">
                <a:tc>
                  <a:txBody>
                    <a:bodyPr/>
                    <a:lstStyle/>
                    <a:p>
                      <a:pPr marL="0" marR="45720" algn="l" fontAlgn="ctr">
                        <a:lnSpc>
                          <a:spcPct val="107000"/>
                        </a:lnSpc>
                        <a:spcBef>
                          <a:spcPts val="0"/>
                        </a:spcBef>
                        <a:spcAft>
                          <a:spcPts val="0"/>
                        </a:spcAft>
                      </a:pPr>
                      <a:r>
                        <a:rPr lang="en-US" sz="1500" b="1" i="0" u="none" strike="noStrike">
                          <a:effectLst/>
                          <a:latin typeface="Arial Nova Cond Light" panose="020B0306020202020204" pitchFamily="34" charset="0"/>
                          <a:ea typeface="Calibri" panose="020F0502020204030204" pitchFamily="34" charset="0"/>
                          <a:cs typeface="Avenir-Book" panose="02000503020000020003"/>
                        </a:rPr>
                        <a:t>Antidote</a:t>
                      </a:r>
                      <a:endParaRPr lang="en-US" sz="1800" b="0" i="0" u="none" strike="noStrike">
                        <a:effectLst/>
                        <a:latin typeface="Arial" panose="020B0604020202020204" pitchFamily="34" charset="0"/>
                      </a:endParaRPr>
                    </a:p>
                  </a:txBody>
                  <a:tcPr marL="70553" marR="70553" marT="9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gridSpan="2">
                  <a:txBody>
                    <a:bodyPr/>
                    <a:lstStyle/>
                    <a:p>
                      <a:pPr marL="0" marR="0" algn="l" fontAlgn="ctr">
                        <a:lnSpc>
                          <a:spcPct val="107000"/>
                        </a:lnSpc>
                        <a:spcBef>
                          <a:spcPts val="0"/>
                        </a:spcBef>
                        <a:spcAft>
                          <a:spcPts val="0"/>
                        </a:spcAft>
                      </a:pPr>
                      <a:r>
                        <a:rPr lang="en-US" sz="1500" b="1" i="0" u="none" strike="noStrike">
                          <a:solidFill>
                            <a:srgbClr val="000000"/>
                          </a:solidFill>
                          <a:effectLst/>
                          <a:latin typeface="Arial Nova Cond Light" panose="020B0306020202020204" pitchFamily="34" charset="0"/>
                          <a:ea typeface="Calibri" panose="020F0502020204030204" pitchFamily="34" charset="0"/>
                          <a:cs typeface="Avenir-Book" panose="02000503020000020003"/>
                        </a:rPr>
                        <a:t>CPM Element </a:t>
                      </a:r>
                      <a:r>
                        <a:rPr lang="en-US" sz="1500" b="1" i="0" u="none" strike="noStrike">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b="0" i="0" u="none" strike="noStrike">
                        <a:effectLst/>
                        <a:latin typeface="Arial" panose="020B0604020202020204" pitchFamily="34" charset="0"/>
                      </a:endParaRPr>
                    </a:p>
                  </a:txBody>
                  <a:tcPr marL="94070" marR="94070" marT="47035" marB="47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a:txBody>
                    <a:bodyPr/>
                    <a:lstStyle/>
                    <a:p>
                      <a:pPr marL="0" marR="36576" algn="l" fontAlgn="ctr">
                        <a:lnSpc>
                          <a:spcPct val="107000"/>
                        </a:lnSpc>
                        <a:spcBef>
                          <a:spcPts val="0"/>
                        </a:spcBef>
                        <a:spcAft>
                          <a:spcPts val="0"/>
                        </a:spcAft>
                      </a:pPr>
                      <a:r>
                        <a:rPr lang="en-US" sz="1500" b="1" i="0" u="none" strike="noStrike">
                          <a:solidFill>
                            <a:srgbClr val="000000"/>
                          </a:solidFill>
                          <a:effectLst/>
                          <a:latin typeface="Arial Nova Cond Light" panose="020B0306020202020204" pitchFamily="34" charset="0"/>
                          <a:ea typeface="Calibri" panose="020F0502020204030204" pitchFamily="34" charset="0"/>
                          <a:cs typeface="Avenir-Book" panose="02000503020000020003"/>
                        </a:rPr>
                        <a:t>CPM Leadership Behavior</a:t>
                      </a:r>
                      <a:endParaRPr lang="en-US" sz="1800" b="0" i="0" u="none" strike="noStrike">
                        <a:effectLst/>
                        <a:latin typeface="Arial" panose="020B0604020202020204" pitchFamily="34" charset="0"/>
                      </a:endParaRPr>
                    </a:p>
                  </a:txBody>
                  <a:tcPr marL="70553" marR="70553" marT="98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718990282"/>
                  </a:ext>
                </a:extLst>
              </a:tr>
              <a:tr h="1116631">
                <a:tc gridSpan="2">
                  <a:txBody>
                    <a:bodyPr/>
                    <a:lstStyle/>
                    <a:p>
                      <a:pPr marL="347472" marR="27432" indent="-347472" algn="l" fontAlgn="t">
                        <a:lnSpc>
                          <a:spcPct val="107000"/>
                        </a:lnSpc>
                        <a:spcBef>
                          <a:spcPts val="0"/>
                        </a:spcBef>
                        <a:spcAft>
                          <a:spcPts val="0"/>
                        </a:spcAft>
                        <a:buClrTx/>
                        <a:buSzPts val="1400"/>
                        <a:buFont typeface="Avenir-Book" panose="02000503020000020003"/>
                        <a:buChar char="•"/>
                      </a:pPr>
                      <a:r>
                        <a:rPr lang="en-US" sz="1500" b="0" i="0" u="none" strike="noStrike" dirty="0">
                          <a:effectLst/>
                          <a:latin typeface="Arial Narrow" panose="020B0606020202030204" pitchFamily="34" charset="0"/>
                          <a:ea typeface="Calibri" panose="020F0502020204030204" pitchFamily="34" charset="0"/>
                          <a:cs typeface="Avenir-Book" panose="02000503020000020003"/>
                        </a:rPr>
                        <a:t>Ensure that the organization is working toward shared goals and that people have a collective intention to learn from mistakes together. </a:t>
                      </a:r>
                      <a:endParaRPr lang="en-US" sz="1500" b="0" i="0" u="none" strike="noStrike" dirty="0">
                        <a:effectLst/>
                        <a:latin typeface="Arial" panose="020B0604020202020204" pitchFamily="34" charset="0"/>
                      </a:endParaRPr>
                    </a:p>
                  </a:txBody>
                  <a:tcPr marL="94070" marR="94070" marT="47035" marB="47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3">
                  <a:txBody>
                    <a:bodyPr/>
                    <a:lstStyle/>
                    <a:p>
                      <a:pPr marL="73152" marR="301752" algn="ctr" fontAlgn="t">
                        <a:lnSpc>
                          <a:spcPct val="107000"/>
                        </a:lnSpc>
                        <a:spcBef>
                          <a:spcPts val="0"/>
                        </a:spcBef>
                        <a:spcAft>
                          <a:spcPts val="0"/>
                        </a:spcAft>
                      </a:pPr>
                      <a:r>
                        <a:rPr lang="en-US" sz="1300" b="0" i="0" u="none" strike="noStrike" dirty="0">
                          <a:effectLst/>
                          <a:latin typeface="Microsoft YaHei" panose="020B0503020204020204" pitchFamily="34" charset="-122"/>
                          <a:ea typeface="Calibri" panose="020F0502020204030204" pitchFamily="34" charset="0"/>
                          <a:cs typeface="Calibri Light" panose="020F0302020204030204" pitchFamily="34" charset="0"/>
                        </a:rPr>
                        <a:t>Engagement</a:t>
                      </a:r>
                      <a:endParaRPr lang="en-US" sz="1800" b="0" i="0" u="none" strike="noStrike" dirty="0">
                        <a:effectLst/>
                        <a:latin typeface="Arial" panose="020B0604020202020204" pitchFamily="34" charset="0"/>
                      </a:endParaRPr>
                    </a:p>
                  </a:txBody>
                  <a:tcPr marL="94070" marR="94070" marT="47035" marB="47035"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a:effectLst/>
                          <a:latin typeface="Arial Narrow" panose="020B0606020202030204" pitchFamily="34" charset="0"/>
                          <a:ea typeface="Calibri" panose="020F0502020204030204" pitchFamily="34" charset="0"/>
                          <a:cs typeface="Avenir-Book" panose="02000503020000020003"/>
                        </a:rPr>
                        <a:t>Create a learning environment</a:t>
                      </a:r>
                      <a:endParaRPr lang="en-US" sz="1800" b="0" i="0" u="none" strike="noStrike">
                        <a:effectLst/>
                        <a:latin typeface="Arial" panose="020B0604020202020204" pitchFamily="34" charset="0"/>
                      </a:endParaRPr>
                    </a:p>
                    <a:p>
                      <a:pPr marL="0" marR="0" algn="l" fontAlgn="t">
                        <a:lnSpc>
                          <a:spcPct val="107000"/>
                        </a:lnSpc>
                        <a:spcBef>
                          <a:spcPts val="0"/>
                        </a:spcBef>
                        <a:spcAft>
                          <a:spcPts val="0"/>
                        </a:spcAft>
                      </a:pPr>
                      <a:r>
                        <a:rPr lang="en-US" sz="1500" b="0" i="0" u="none" strike="noStrike">
                          <a:effectLst/>
                          <a:latin typeface="Arial Narrow" panose="020B0606020202030204" pitchFamily="34" charset="0"/>
                          <a:ea typeface="Calibri" panose="020F0502020204030204" pitchFamily="34" charset="0"/>
                          <a:cs typeface="Avenir-Book" panose="02000503020000020003"/>
                        </a:rPr>
                        <a:t> </a:t>
                      </a:r>
                      <a:endParaRPr lang="en-US" sz="1800" b="0" i="0" u="none" strike="noStrike">
                        <a:effectLst/>
                        <a:latin typeface="Arial" panose="020B0604020202020204" pitchFamily="34" charset="0"/>
                      </a:endParaRPr>
                    </a:p>
                  </a:txBody>
                  <a:tcPr marL="70553" marR="70553" marT="98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12136"/>
                  </a:ext>
                </a:extLst>
              </a:tr>
              <a:tr h="870203">
                <a:tc gridSpan="2">
                  <a:txBody>
                    <a:bodyPr/>
                    <a:lstStyle/>
                    <a:p>
                      <a:pPr marL="347472" marR="27432" indent="-347472" algn="l" fontAlgn="t">
                        <a:lnSpc>
                          <a:spcPct val="107000"/>
                        </a:lnSpc>
                        <a:spcBef>
                          <a:spcPts val="0"/>
                        </a:spcBef>
                        <a:spcAft>
                          <a:spcPts val="600"/>
                        </a:spcAft>
                        <a:buClrTx/>
                        <a:buSzPts val="1400"/>
                        <a:buFont typeface="Avenir-Book" panose="02000503020000020003"/>
                        <a:buChar char="•"/>
                      </a:pPr>
                      <a:r>
                        <a:rPr lang="en-US" sz="1500" b="0" i="0" u="none" strike="noStrike">
                          <a:effectLst/>
                          <a:latin typeface="Arial Narrow" panose="020B0606020202030204" pitchFamily="34" charset="0"/>
                          <a:ea typeface="Calibri" panose="020F0502020204030204" pitchFamily="34" charset="0"/>
                          <a:cs typeface="Avenir-Book" panose="02000503020000020003"/>
                        </a:rPr>
                        <a:t>Foster a culture of mutual support where people feel safe bringing problems to the group.</a:t>
                      </a:r>
                      <a:endParaRPr lang="en-US" sz="1500" b="0" i="0" u="none" strike="noStrike">
                        <a:effectLst/>
                        <a:latin typeface="Arial" panose="020B0604020202020204" pitchFamily="34" charset="0"/>
                      </a:endParaRPr>
                    </a:p>
                  </a:txBody>
                  <a:tcPr marL="94070" marR="94070" marT="47035" marB="47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marL="0" marR="0" algn="l" fontAlgn="t">
                        <a:lnSpc>
                          <a:spcPct val="107000"/>
                        </a:lnSpc>
                        <a:spcBef>
                          <a:spcPts val="0"/>
                        </a:spcBef>
                        <a:spcAft>
                          <a:spcPts val="0"/>
                        </a:spcAft>
                      </a:pPr>
                      <a:r>
                        <a:rPr lang="en-US" sz="1500" b="0" i="0" u="none" strike="noStrike">
                          <a:effectLst/>
                          <a:latin typeface="Arial Narrow" panose="020B0606020202030204" pitchFamily="34" charset="0"/>
                          <a:ea typeface="Calibri" panose="020F0502020204030204" pitchFamily="34" charset="0"/>
                          <a:cs typeface="Avenir-Book" panose="02000503020000020003"/>
                        </a:rPr>
                        <a:t>Show that you care</a:t>
                      </a:r>
                      <a:endParaRPr lang="en-US" sz="1800" b="0" i="0" u="none" strike="noStrike">
                        <a:effectLst/>
                        <a:latin typeface="Arial" panose="020B0604020202020204" pitchFamily="34" charset="0"/>
                      </a:endParaRPr>
                    </a:p>
                  </a:txBody>
                  <a:tcPr marL="70553" marR="70553" marT="98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541940"/>
                  </a:ext>
                </a:extLst>
              </a:tr>
              <a:tr h="870203">
                <a:tc gridSpan="2">
                  <a:txBody>
                    <a:bodyPr/>
                    <a:lstStyle/>
                    <a:p>
                      <a:pPr marL="347472" marR="27432" indent="-347472" algn="l" fontAlgn="t">
                        <a:lnSpc>
                          <a:spcPct val="107000"/>
                        </a:lnSpc>
                        <a:spcBef>
                          <a:spcPts val="0"/>
                        </a:spcBef>
                        <a:spcAft>
                          <a:spcPts val="600"/>
                        </a:spcAft>
                        <a:buClrTx/>
                        <a:buSzPts val="1400"/>
                        <a:buFont typeface="Avenir-Book" panose="02000503020000020003"/>
                        <a:buChar char="•"/>
                      </a:pPr>
                      <a:r>
                        <a:rPr lang="en-US" sz="1500" b="0" i="0" u="none" strike="noStrike">
                          <a:effectLst/>
                          <a:latin typeface="Arial Narrow" panose="020B0606020202030204" pitchFamily="34" charset="0"/>
                          <a:ea typeface="Calibri" panose="020F0502020204030204" pitchFamily="34" charset="0"/>
                          <a:cs typeface="Avenir-Book" panose="02000503020000020003"/>
                        </a:rPr>
                        <a:t>Make sure that recognition is given to all those who participate in an effort, not just the leaders or the most public person.</a:t>
                      </a:r>
                      <a:endParaRPr lang="en-US" sz="1500" b="0" i="0" u="none" strike="noStrike">
                        <a:effectLst/>
                        <a:latin typeface="Arial" panose="020B0604020202020204" pitchFamily="34" charset="0"/>
                      </a:endParaRPr>
                    </a:p>
                  </a:txBody>
                  <a:tcPr marL="94070" marR="94070" marT="47035" marB="47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tc>
                  <a:txBody>
                    <a:bodyPr/>
                    <a:lstStyle/>
                    <a:p>
                      <a:pPr marL="0" marR="0" algn="l" fontAlgn="t">
                        <a:lnSpc>
                          <a:spcPct val="107000"/>
                        </a:lnSpc>
                        <a:spcBef>
                          <a:spcPts val="0"/>
                        </a:spcBef>
                        <a:spcAft>
                          <a:spcPts val="0"/>
                        </a:spcAft>
                      </a:pPr>
                      <a:r>
                        <a:rPr lang="en-US" sz="1500" b="0" i="0" u="none" strike="noStrike">
                          <a:effectLst/>
                          <a:latin typeface="Arial Narrow" panose="020B0606020202030204" pitchFamily="34" charset="0"/>
                          <a:ea typeface="Calibri" panose="020F0502020204030204" pitchFamily="34" charset="0"/>
                          <a:cs typeface="Avenir-Book" panose="02000503020000020003"/>
                        </a:rPr>
                        <a:t>Recognize staff strengths and successes</a:t>
                      </a:r>
                      <a:endParaRPr lang="en-US" sz="1800" b="0" i="0" u="none" strike="noStrike">
                        <a:effectLst/>
                        <a:latin typeface="Arial" panose="020B0604020202020204" pitchFamily="34" charset="0"/>
                      </a:endParaRPr>
                    </a:p>
                  </a:txBody>
                  <a:tcPr marL="70553" marR="70553" marT="98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894252"/>
                  </a:ext>
                </a:extLst>
              </a:tr>
              <a:tr h="2179112">
                <a:tc gridSpan="2">
                  <a:txBody>
                    <a:bodyPr/>
                    <a:lstStyle/>
                    <a:p>
                      <a:pPr marL="347472" marR="0" indent="-347472" algn="l" fontAlgn="t">
                        <a:lnSpc>
                          <a:spcPct val="107000"/>
                        </a:lnSpc>
                        <a:spcBef>
                          <a:spcPts val="0"/>
                        </a:spcBef>
                        <a:spcAft>
                          <a:spcPts val="600"/>
                        </a:spcAft>
                        <a:buClrTx/>
                        <a:buSzPts val="1400"/>
                        <a:buFont typeface="Avenir-Book" panose="02000503020000020003"/>
                        <a:buChar char="•"/>
                      </a:pPr>
                      <a:r>
                        <a:rPr lang="en-US" sz="1500" b="0" i="0" u="none" strike="noStrike" dirty="0">
                          <a:effectLst/>
                          <a:latin typeface="Arial Narrow" panose="020B0606020202030204" pitchFamily="34" charset="0"/>
                          <a:ea typeface="Calibri" panose="020F0502020204030204" pitchFamily="34" charset="0"/>
                          <a:cs typeface="Avenir-Book" panose="02000503020000020003"/>
                        </a:rPr>
                        <a:t>Embed teamwork and collaboration in the organization’s values, structures, policies, and ways of doing. </a:t>
                      </a:r>
                      <a:endParaRPr lang="en-US" sz="1500" b="0" i="0" u="none" strike="noStrike" dirty="0">
                        <a:effectLst/>
                        <a:latin typeface="Arial" panose="020B0604020202020204" pitchFamily="34" charset="0"/>
                        <a:ea typeface="+mn-ea"/>
                        <a:cs typeface="+mn-cs"/>
                      </a:endParaRPr>
                    </a:p>
                    <a:p>
                      <a:pPr marL="347472" marR="0" indent="-347472" algn="l" fontAlgn="t">
                        <a:lnSpc>
                          <a:spcPct val="107000"/>
                        </a:lnSpc>
                        <a:spcBef>
                          <a:spcPts val="0"/>
                        </a:spcBef>
                        <a:spcAft>
                          <a:spcPts val="600"/>
                        </a:spcAft>
                        <a:buClrTx/>
                        <a:buSzPts val="1400"/>
                        <a:buFont typeface="Avenir-Book" panose="02000503020000020003"/>
                        <a:buChar char="•"/>
                      </a:pPr>
                      <a:r>
                        <a:rPr lang="en-US" sz="1500" b="0" i="0" u="none" strike="noStrike" dirty="0">
                          <a:effectLst/>
                          <a:latin typeface="Arial Narrow" panose="020B0606020202030204" pitchFamily="34" charset="0"/>
                          <a:ea typeface="Calibri" panose="020F0502020204030204" pitchFamily="34" charset="0"/>
                          <a:cs typeface="Avenir-Book" panose="02000503020000020003"/>
                        </a:rPr>
                        <a:t>Articulate that collaboration is a key skill you need in yourself and your team, and evaluate people based on their ability to work as part of a team and to accomplish shared goals.</a:t>
                      </a:r>
                      <a:endParaRPr lang="en-US" sz="1800" b="0" i="0" u="none" strike="noStrike" dirty="0">
                        <a:effectLst/>
                        <a:latin typeface="Arial" panose="020B0604020202020204" pitchFamily="34" charset="0"/>
                      </a:endParaRPr>
                    </a:p>
                  </a:txBody>
                  <a:tcPr marL="94070" marR="94070" marT="47035" marB="4703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73152" marR="118872" algn="ctr" fontAlgn="t">
                        <a:lnSpc>
                          <a:spcPct val="107000"/>
                        </a:lnSpc>
                        <a:spcBef>
                          <a:spcPts val="0"/>
                        </a:spcBef>
                        <a:spcAft>
                          <a:spcPts val="0"/>
                        </a:spcAft>
                      </a:pPr>
                      <a:r>
                        <a:rPr lang="en-US" sz="1200" b="0" i="0" u="none" strike="noStrike" dirty="0">
                          <a:effectLst/>
                          <a:latin typeface="Microsoft YaHei" panose="020B0503020204020204" pitchFamily="34" charset="-122"/>
                          <a:ea typeface="Calibri" panose="020F0502020204030204" pitchFamily="34" charset="0"/>
                          <a:cs typeface="Avenir-Book" panose="02000503020000020003"/>
                        </a:rPr>
                        <a:t>Teaming</a:t>
                      </a:r>
                      <a:endParaRPr lang="en-US" sz="1800" b="0" i="0" u="none" strike="noStrike" dirty="0">
                        <a:effectLst/>
                        <a:latin typeface="Arial" panose="020B0604020202020204" pitchFamily="34" charset="0"/>
                      </a:endParaRPr>
                    </a:p>
                  </a:txBody>
                  <a:tcPr marL="70553" marR="70553" marT="980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effectLst/>
                          <a:latin typeface="Arial Narrow" panose="020B0606020202030204" pitchFamily="34" charset="0"/>
                          <a:ea typeface="Calibri" panose="020F0502020204030204" pitchFamily="34" charset="0"/>
                          <a:cs typeface="Avenir-Book" panose="02000503020000020003"/>
                        </a:rPr>
                        <a:t>Model teaming</a:t>
                      </a:r>
                      <a:endParaRPr lang="en-US" sz="1800" b="0" i="0" u="none" strike="noStrike" dirty="0">
                        <a:effectLst/>
                        <a:latin typeface="Arial" panose="020B0604020202020204" pitchFamily="34" charset="0"/>
                      </a:endParaRPr>
                    </a:p>
                  </a:txBody>
                  <a:tcPr marL="70553" marR="70553" marT="98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429697"/>
                  </a:ext>
                </a:extLst>
              </a:tr>
            </a:tbl>
          </a:graphicData>
        </a:graphic>
      </p:graphicFrame>
    </p:spTree>
    <p:extLst>
      <p:ext uri="{BB962C8B-B14F-4D97-AF65-F5344CB8AC3E}">
        <p14:creationId xmlns:p14="http://schemas.microsoft.com/office/powerpoint/2010/main" val="3230331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3509-D016-8641-B22E-59905C2E1E7C}"/>
              </a:ext>
            </a:extLst>
          </p:cNvPr>
          <p:cNvSpPr>
            <a:spLocks noGrp="1"/>
          </p:cNvSpPr>
          <p:nvPr>
            <p:ph type="title"/>
          </p:nvPr>
        </p:nvSpPr>
        <p:spPr/>
        <p:txBody>
          <a:bodyPr/>
          <a:lstStyle/>
          <a:p>
            <a:r>
              <a:rPr lang="en-US" dirty="0"/>
              <a:t>Antidotes on every level</a:t>
            </a:r>
          </a:p>
        </p:txBody>
      </p:sp>
      <p:sp>
        <p:nvSpPr>
          <p:cNvPr id="3" name="Content Placeholder 2">
            <a:extLst>
              <a:ext uri="{FF2B5EF4-FFF2-40B4-BE49-F238E27FC236}">
                <a16:creationId xmlns:a16="http://schemas.microsoft.com/office/drawing/2014/main" id="{77EBBE96-E0C9-D841-837A-14B8A3F5C308}"/>
              </a:ext>
            </a:extLst>
          </p:cNvPr>
          <p:cNvSpPr>
            <a:spLocks noGrp="1"/>
          </p:cNvSpPr>
          <p:nvPr>
            <p:ph sz="half" idx="1"/>
          </p:nvPr>
        </p:nvSpPr>
        <p:spPr>
          <a:xfrm>
            <a:off x="1371600" y="1975103"/>
            <a:ext cx="4724400" cy="3581401"/>
          </a:xfrm>
        </p:spPr>
        <p:txBody>
          <a:bodyPr>
            <a:normAutofit fontScale="92500" lnSpcReduction="10000"/>
          </a:bodyPr>
          <a:lstStyle/>
          <a:p>
            <a:pPr lvl="0"/>
            <a:r>
              <a:rPr lang="en-US" sz="2600" dirty="0">
                <a:solidFill>
                  <a:srgbClr val="191B0E"/>
                </a:solidFill>
              </a:rPr>
              <a:t>Internalized (Personal)</a:t>
            </a:r>
          </a:p>
          <a:p>
            <a:pPr lvl="1"/>
            <a:r>
              <a:rPr lang="en-US" sz="2200" dirty="0">
                <a:solidFill>
                  <a:srgbClr val="191B0E"/>
                </a:solidFill>
              </a:rPr>
              <a:t>Decolonize your mind</a:t>
            </a:r>
          </a:p>
          <a:p>
            <a:pPr lvl="1"/>
            <a:r>
              <a:rPr lang="en-US" sz="2200" dirty="0">
                <a:solidFill>
                  <a:srgbClr val="191B0E"/>
                </a:solidFill>
              </a:rPr>
              <a:t>Interrogate the dominant narrative</a:t>
            </a:r>
          </a:p>
          <a:p>
            <a:pPr lvl="1"/>
            <a:r>
              <a:rPr lang="en-US" sz="2200" dirty="0">
                <a:solidFill>
                  <a:srgbClr val="191B0E"/>
                </a:solidFill>
              </a:rPr>
              <a:t>Do your own internal work</a:t>
            </a:r>
          </a:p>
          <a:p>
            <a:pPr lvl="0"/>
            <a:r>
              <a:rPr lang="en-US" sz="2600" dirty="0">
                <a:solidFill>
                  <a:srgbClr val="191B0E"/>
                </a:solidFill>
              </a:rPr>
              <a:t>Interpersonal</a:t>
            </a:r>
          </a:p>
          <a:p>
            <a:pPr lvl="1"/>
            <a:r>
              <a:rPr lang="en-US" sz="2200" dirty="0">
                <a:solidFill>
                  <a:srgbClr val="191B0E"/>
                </a:solidFill>
              </a:rPr>
              <a:t>Listen &amp; believe those affected</a:t>
            </a:r>
          </a:p>
          <a:p>
            <a:pPr lvl="1"/>
            <a:r>
              <a:rPr lang="en-US" sz="2200" dirty="0">
                <a:solidFill>
                  <a:srgbClr val="191B0E"/>
                </a:solidFill>
              </a:rPr>
              <a:t>Build relationships across differences</a:t>
            </a:r>
          </a:p>
          <a:p>
            <a:endParaRPr lang="en-US" dirty="0"/>
          </a:p>
        </p:txBody>
      </p:sp>
      <p:sp>
        <p:nvSpPr>
          <p:cNvPr id="4" name="Content Placeholder 3">
            <a:extLst>
              <a:ext uri="{FF2B5EF4-FFF2-40B4-BE49-F238E27FC236}">
                <a16:creationId xmlns:a16="http://schemas.microsoft.com/office/drawing/2014/main" id="{3BFC6A88-7C8D-F145-A5FD-0659DE0E52DA}"/>
              </a:ext>
            </a:extLst>
          </p:cNvPr>
          <p:cNvSpPr>
            <a:spLocks noGrp="1"/>
          </p:cNvSpPr>
          <p:nvPr>
            <p:ph sz="half" idx="2"/>
          </p:nvPr>
        </p:nvSpPr>
        <p:spPr>
          <a:xfrm>
            <a:off x="6476065" y="1975103"/>
            <a:ext cx="4935647" cy="3581401"/>
          </a:xfrm>
        </p:spPr>
        <p:txBody>
          <a:bodyPr>
            <a:normAutofit fontScale="92500" lnSpcReduction="10000"/>
          </a:bodyPr>
          <a:lstStyle/>
          <a:p>
            <a:pPr lvl="0"/>
            <a:r>
              <a:rPr lang="en-US" sz="2600" dirty="0">
                <a:solidFill>
                  <a:srgbClr val="191B0E"/>
                </a:solidFill>
              </a:rPr>
              <a:t>Institutional </a:t>
            </a:r>
          </a:p>
          <a:p>
            <a:pPr lvl="1"/>
            <a:r>
              <a:rPr lang="en-US" sz="2200" dirty="0">
                <a:solidFill>
                  <a:srgbClr val="191B0E"/>
                </a:solidFill>
              </a:rPr>
              <a:t>Understand &amp; speak up about race equity</a:t>
            </a:r>
          </a:p>
          <a:p>
            <a:pPr lvl="1"/>
            <a:r>
              <a:rPr lang="en-US" sz="2200" dirty="0">
                <a:solidFill>
                  <a:srgbClr val="191B0E"/>
                </a:solidFill>
              </a:rPr>
              <a:t>Engage those affected by decisions in decision-making</a:t>
            </a:r>
          </a:p>
          <a:p>
            <a:pPr lvl="0"/>
            <a:r>
              <a:rPr lang="en-US" sz="2600" dirty="0">
                <a:solidFill>
                  <a:srgbClr val="191B0E"/>
                </a:solidFill>
              </a:rPr>
              <a:t>Structural </a:t>
            </a:r>
          </a:p>
          <a:p>
            <a:pPr lvl="1"/>
            <a:r>
              <a:rPr lang="en-US" sz="2200" dirty="0">
                <a:solidFill>
                  <a:srgbClr val="191B0E"/>
                </a:solidFill>
              </a:rPr>
              <a:t>Be accountable for your part in dismantling racism</a:t>
            </a:r>
          </a:p>
          <a:p>
            <a:pPr lvl="1"/>
            <a:r>
              <a:rPr lang="en-US" sz="2200" dirty="0">
                <a:solidFill>
                  <a:srgbClr val="191B0E"/>
                </a:solidFill>
              </a:rPr>
              <a:t>Publicly advocate for race equity</a:t>
            </a:r>
          </a:p>
          <a:p>
            <a:pPr lvl="1"/>
            <a:r>
              <a:rPr lang="en-US" sz="2200" dirty="0">
                <a:solidFill>
                  <a:srgbClr val="191B0E"/>
                </a:solidFill>
              </a:rPr>
              <a:t>Cede power to POC</a:t>
            </a:r>
          </a:p>
        </p:txBody>
      </p:sp>
    </p:spTree>
    <p:extLst>
      <p:ext uri="{BB962C8B-B14F-4D97-AF65-F5344CB8AC3E}">
        <p14:creationId xmlns:p14="http://schemas.microsoft.com/office/powerpoint/2010/main" val="113406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00D9-2035-9340-85AC-90851C0694F1}"/>
              </a:ext>
            </a:extLst>
          </p:cNvPr>
          <p:cNvSpPr>
            <a:spLocks noGrp="1"/>
          </p:cNvSpPr>
          <p:nvPr>
            <p:ph type="title"/>
          </p:nvPr>
        </p:nvSpPr>
        <p:spPr/>
        <p:txBody>
          <a:bodyPr/>
          <a:lstStyle/>
          <a:p>
            <a:r>
              <a:rPr lang="en-US" dirty="0"/>
              <a:t>What is Your County’s Equity Story?</a:t>
            </a:r>
          </a:p>
        </p:txBody>
      </p:sp>
      <p:sp>
        <p:nvSpPr>
          <p:cNvPr id="3" name="Content Placeholder 2">
            <a:extLst>
              <a:ext uri="{FF2B5EF4-FFF2-40B4-BE49-F238E27FC236}">
                <a16:creationId xmlns:a16="http://schemas.microsoft.com/office/drawing/2014/main" id="{ED205963-5E29-9641-AECD-C17D5A86EB52}"/>
              </a:ext>
            </a:extLst>
          </p:cNvPr>
          <p:cNvSpPr>
            <a:spLocks noGrp="1"/>
          </p:cNvSpPr>
          <p:nvPr>
            <p:ph idx="1"/>
          </p:nvPr>
        </p:nvSpPr>
        <p:spPr>
          <a:xfrm>
            <a:off x="1371600" y="2285999"/>
            <a:ext cx="9601200" cy="4082143"/>
          </a:xfrm>
        </p:spPr>
        <p:txBody>
          <a:bodyPr>
            <a:normAutofit/>
          </a:bodyPr>
          <a:lstStyle/>
          <a:p>
            <a:r>
              <a:rPr lang="en-US" sz="2400" dirty="0"/>
              <a:t>How will you know where you are, if you do not know where you have been?</a:t>
            </a:r>
          </a:p>
          <a:p>
            <a:r>
              <a:rPr lang="en-US" sz="2400" dirty="0"/>
              <a:t>How does your county’s story connect to the larger CA story?</a:t>
            </a:r>
          </a:p>
          <a:p>
            <a:r>
              <a:rPr lang="en-US" sz="2400" dirty="0"/>
              <a:t>Who are the griots for your equity story?</a:t>
            </a:r>
          </a:p>
          <a:p>
            <a:r>
              <a:rPr lang="en-US" sz="2400" dirty="0"/>
              <a:t>If you do nothing else, what legacy can you leave?</a:t>
            </a:r>
          </a:p>
          <a:p>
            <a:r>
              <a:rPr lang="en-US" sz="2400" dirty="0"/>
              <a:t>How can you know where to go, if you are not clear about where you are?</a:t>
            </a:r>
          </a:p>
        </p:txBody>
      </p:sp>
    </p:spTree>
    <p:extLst>
      <p:ext uri="{BB962C8B-B14F-4D97-AF65-F5344CB8AC3E}">
        <p14:creationId xmlns:p14="http://schemas.microsoft.com/office/powerpoint/2010/main" val="101986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26C4-C872-904C-97F3-A28AA1753060}"/>
              </a:ext>
            </a:extLst>
          </p:cNvPr>
          <p:cNvSpPr>
            <a:spLocks noGrp="1"/>
          </p:cNvSpPr>
          <p:nvPr>
            <p:ph type="title"/>
          </p:nvPr>
        </p:nvSpPr>
        <p:spPr/>
        <p:txBody>
          <a:bodyPr/>
          <a:lstStyle/>
          <a:p>
            <a:r>
              <a:rPr lang="en-US" dirty="0"/>
              <a:t>Organizational Self-Assessment</a:t>
            </a:r>
          </a:p>
        </p:txBody>
      </p:sp>
      <p:sp>
        <p:nvSpPr>
          <p:cNvPr id="3" name="Content Placeholder 2">
            <a:extLst>
              <a:ext uri="{FF2B5EF4-FFF2-40B4-BE49-F238E27FC236}">
                <a16:creationId xmlns:a16="http://schemas.microsoft.com/office/drawing/2014/main" id="{B980CC23-CDCA-F34D-B392-59FFD68C18E9}"/>
              </a:ext>
            </a:extLst>
          </p:cNvPr>
          <p:cNvSpPr>
            <a:spLocks noGrp="1"/>
          </p:cNvSpPr>
          <p:nvPr>
            <p:ph idx="1"/>
          </p:nvPr>
        </p:nvSpPr>
        <p:spPr/>
        <p:txBody>
          <a:bodyPr>
            <a:normAutofit/>
          </a:bodyPr>
          <a:lstStyle/>
          <a:p>
            <a:r>
              <a:rPr lang="en-US" sz="2800" dirty="0"/>
              <a:t>You are already doing this work ... </a:t>
            </a:r>
          </a:p>
          <a:p>
            <a:r>
              <a:rPr lang="en-US" sz="2800" dirty="0"/>
              <a:t>Where are you already doing work in these areas related to REI? What is the story?</a:t>
            </a:r>
          </a:p>
          <a:p>
            <a:r>
              <a:rPr lang="en-US" sz="2800" dirty="0"/>
              <a:t>Using the Self-Assessment Tool OR the 4 Levels of Racism </a:t>
            </a:r>
            <a:br>
              <a:rPr lang="en-US" sz="2800" dirty="0"/>
            </a:br>
            <a:r>
              <a:rPr lang="en-US" sz="2800" dirty="0"/>
              <a:t>(-</a:t>
            </a:r>
            <a:r>
              <a:rPr lang="en-US" sz="2800" i="1" dirty="0"/>
              <a:t>isms</a:t>
            </a:r>
            <a:r>
              <a:rPr lang="en-US" sz="2800" dirty="0"/>
              <a:t>):</a:t>
            </a:r>
          </a:p>
          <a:p>
            <a:pPr lvl="1"/>
            <a:r>
              <a:rPr lang="en-US" sz="2800" dirty="0"/>
              <a:t>What areas are gaps for your organization?</a:t>
            </a:r>
          </a:p>
        </p:txBody>
      </p:sp>
    </p:spTree>
    <p:extLst>
      <p:ext uri="{BB962C8B-B14F-4D97-AF65-F5344CB8AC3E}">
        <p14:creationId xmlns:p14="http://schemas.microsoft.com/office/powerpoint/2010/main" val="3626899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826C4-C872-904C-97F3-A28AA1753060}"/>
              </a:ext>
            </a:extLst>
          </p:cNvPr>
          <p:cNvSpPr>
            <a:spLocks noGrp="1"/>
          </p:cNvSpPr>
          <p:nvPr>
            <p:ph type="title"/>
          </p:nvPr>
        </p:nvSpPr>
        <p:spPr/>
        <p:txBody>
          <a:bodyPr/>
          <a:lstStyle/>
          <a:p>
            <a:r>
              <a:rPr lang="en-US" dirty="0"/>
              <a:t>Organizational Self-Assessment Tool</a:t>
            </a:r>
          </a:p>
        </p:txBody>
      </p:sp>
      <p:sp>
        <p:nvSpPr>
          <p:cNvPr id="3" name="Content Placeholder 2">
            <a:extLst>
              <a:ext uri="{FF2B5EF4-FFF2-40B4-BE49-F238E27FC236}">
                <a16:creationId xmlns:a16="http://schemas.microsoft.com/office/drawing/2014/main" id="{B980CC23-CDCA-F34D-B392-59FFD68C18E9}"/>
              </a:ext>
            </a:extLst>
          </p:cNvPr>
          <p:cNvSpPr>
            <a:spLocks noGrp="1"/>
          </p:cNvSpPr>
          <p:nvPr>
            <p:ph idx="1"/>
          </p:nvPr>
        </p:nvSpPr>
        <p:spPr/>
        <p:txBody>
          <a:bodyPr>
            <a:normAutofit lnSpcReduction="10000"/>
          </a:bodyPr>
          <a:lstStyle/>
          <a:p>
            <a:pPr>
              <a:spcBef>
                <a:spcPts val="400"/>
              </a:spcBef>
            </a:pPr>
            <a:r>
              <a:rPr lang="en-US" sz="2500" dirty="0"/>
              <a:t>Commitment, Leadership &amp; Governance</a:t>
            </a:r>
          </a:p>
          <a:p>
            <a:pPr>
              <a:spcBef>
                <a:spcPts val="400"/>
              </a:spcBef>
            </a:pPr>
            <a:r>
              <a:rPr lang="en-US" sz="2500" dirty="0"/>
              <a:t>Racial Equity Policies &amp; Implementation Practices</a:t>
            </a:r>
          </a:p>
          <a:p>
            <a:pPr>
              <a:spcBef>
                <a:spcPts val="400"/>
              </a:spcBef>
            </a:pPr>
            <a:r>
              <a:rPr lang="en-US" sz="2500" dirty="0"/>
              <a:t>Organizational Climate, Culture &amp; Communications</a:t>
            </a:r>
          </a:p>
          <a:p>
            <a:pPr>
              <a:spcBef>
                <a:spcPts val="400"/>
              </a:spcBef>
            </a:pPr>
            <a:r>
              <a:rPr lang="en-US" sz="2500" dirty="0"/>
              <a:t>Service Equity</a:t>
            </a:r>
          </a:p>
          <a:p>
            <a:pPr>
              <a:spcBef>
                <a:spcPts val="400"/>
              </a:spcBef>
            </a:pPr>
            <a:r>
              <a:rPr lang="en-US" sz="2500" dirty="0"/>
              <a:t>Consumer Voice &amp; Influence</a:t>
            </a:r>
          </a:p>
          <a:p>
            <a:pPr>
              <a:spcBef>
                <a:spcPts val="400"/>
              </a:spcBef>
            </a:pPr>
            <a:r>
              <a:rPr lang="en-US" sz="2500" dirty="0"/>
              <a:t>Workforce Composition &amp; Quality</a:t>
            </a:r>
          </a:p>
          <a:p>
            <a:pPr>
              <a:spcBef>
                <a:spcPts val="400"/>
              </a:spcBef>
            </a:pPr>
            <a:r>
              <a:rPr lang="en-US" sz="2500" dirty="0"/>
              <a:t>Community &amp; Tribal Consultation &amp; Collaboration</a:t>
            </a:r>
          </a:p>
          <a:p>
            <a:pPr>
              <a:spcBef>
                <a:spcPts val="400"/>
              </a:spcBef>
            </a:pPr>
            <a:r>
              <a:rPr lang="en-US" sz="2500" dirty="0"/>
              <a:t>Resource Allocation &amp; Contracting Practices</a:t>
            </a:r>
          </a:p>
          <a:p>
            <a:pPr>
              <a:spcBef>
                <a:spcPts val="400"/>
              </a:spcBef>
            </a:pPr>
            <a:r>
              <a:rPr lang="en-US" sz="2500" dirty="0"/>
              <a:t>Data, Metrics &amp; CQI</a:t>
            </a:r>
          </a:p>
        </p:txBody>
      </p:sp>
    </p:spTree>
    <p:extLst>
      <p:ext uri="{BB962C8B-B14F-4D97-AF65-F5344CB8AC3E}">
        <p14:creationId xmlns:p14="http://schemas.microsoft.com/office/powerpoint/2010/main" val="119241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8EE2-1759-43D8-8D6C-8E1FBA73EFC0}"/>
              </a:ext>
            </a:extLst>
          </p:cNvPr>
          <p:cNvSpPr>
            <a:spLocks noGrp="1"/>
          </p:cNvSpPr>
          <p:nvPr>
            <p:ph type="ctrTitle"/>
          </p:nvPr>
        </p:nvSpPr>
        <p:spPr/>
        <p:txBody>
          <a:bodyPr/>
          <a:lstStyle/>
          <a:p>
            <a:r>
              <a:rPr lang="en-US" dirty="0"/>
              <a:t>Session 2:</a:t>
            </a:r>
          </a:p>
        </p:txBody>
      </p:sp>
      <p:sp>
        <p:nvSpPr>
          <p:cNvPr id="3" name="Subtitle 2">
            <a:extLst>
              <a:ext uri="{FF2B5EF4-FFF2-40B4-BE49-F238E27FC236}">
                <a16:creationId xmlns:a16="http://schemas.microsoft.com/office/drawing/2014/main" id="{2454A825-22F7-4EFC-8412-D306514212CE}"/>
              </a:ext>
            </a:extLst>
          </p:cNvPr>
          <p:cNvSpPr>
            <a:spLocks noGrp="1"/>
          </p:cNvSpPr>
          <p:nvPr>
            <p:ph type="subTitle" idx="1"/>
          </p:nvPr>
        </p:nvSpPr>
        <p:spPr>
          <a:xfrm>
            <a:off x="2446025" y="4003576"/>
            <a:ext cx="7299433" cy="1086237"/>
          </a:xfrm>
        </p:spPr>
        <p:txBody>
          <a:bodyPr>
            <a:normAutofit/>
          </a:bodyPr>
          <a:lstStyle/>
          <a:p>
            <a:r>
              <a:rPr lang="en-US" sz="2800" dirty="0"/>
              <a:t>Changing our Behaviors to Change our Culture</a:t>
            </a:r>
          </a:p>
        </p:txBody>
      </p:sp>
    </p:spTree>
    <p:extLst>
      <p:ext uri="{BB962C8B-B14F-4D97-AF65-F5344CB8AC3E}">
        <p14:creationId xmlns:p14="http://schemas.microsoft.com/office/powerpoint/2010/main" val="2592424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5BD43-9815-7647-863E-5C8C30F9ECA0}"/>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en-US" sz="4800" cap="all" dirty="0"/>
              <a:t>Wrap up and looking ahead</a:t>
            </a:r>
          </a:p>
        </p:txBody>
      </p:sp>
      <p:pic>
        <p:nvPicPr>
          <p:cNvPr id="5" name="Content Placeholder 4">
            <a:extLst>
              <a:ext uri="{FF2B5EF4-FFF2-40B4-BE49-F238E27FC236}">
                <a16:creationId xmlns:a16="http://schemas.microsoft.com/office/drawing/2014/main" id="{9D179F3A-FE38-574B-903A-202EDC4FD2DF}"/>
              </a:ext>
              <a:ext uri="{C183D7F6-B498-43B3-948B-1728B52AA6E4}">
                <adec:decorative xmlns:adec="http://schemas.microsoft.com/office/drawing/2017/decorative" xmlns="" val="0"/>
              </a:ext>
            </a:extLst>
          </p:cNvPr>
          <p:cNvPicPr>
            <a:picLocks noGrp="1" noChangeAspect="1"/>
          </p:cNvPicPr>
          <p:nvPr>
            <p:ph idx="1"/>
          </p:nvPr>
        </p:nvPicPr>
        <p:blipFill rotWithShape="1">
          <a:blip r:embed="rId3"/>
          <a:srcRect t="8796" b="12254"/>
          <a:stretch/>
        </p:blipFill>
        <p:spPr>
          <a:xfrm>
            <a:off x="20" y="10"/>
            <a:ext cx="12191980" cy="4187119"/>
          </a:xfrm>
          <a:prstGeom prst="rect">
            <a:avLst/>
          </a:prstGeom>
        </p:spPr>
      </p:pic>
      <p:sp>
        <p:nvSpPr>
          <p:cNvPr id="16" name="Freeform: Shape 15">
            <a:extLst>
              <a:ext uri="{FF2B5EF4-FFF2-40B4-BE49-F238E27FC236}">
                <a16:creationId xmlns:a16="http://schemas.microsoft.com/office/drawing/2014/main"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18" name="Freeform: Shape 17">
            <a:extLst>
              <a:ext uri="{FF2B5EF4-FFF2-40B4-BE49-F238E27FC236}">
                <a16:creationId xmlns:a16="http://schemas.microsoft.com/office/drawing/2014/main"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124730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74B2E-7175-004A-8F76-C19EFF1DE76E}"/>
              </a:ext>
            </a:extLst>
          </p:cNvPr>
          <p:cNvSpPr>
            <a:spLocks noGrp="1"/>
          </p:cNvSpPr>
          <p:nvPr>
            <p:ph type="title"/>
          </p:nvPr>
        </p:nvSpPr>
        <p:spPr/>
        <p:txBody>
          <a:bodyPr/>
          <a:lstStyle/>
          <a:p>
            <a:r>
              <a:rPr lang="en-US" dirty="0"/>
              <a:t>Harm acknowledgement</a:t>
            </a:r>
          </a:p>
        </p:txBody>
      </p:sp>
      <p:sp>
        <p:nvSpPr>
          <p:cNvPr id="3" name="Content Placeholder 2">
            <a:extLst>
              <a:ext uri="{FF2B5EF4-FFF2-40B4-BE49-F238E27FC236}">
                <a16:creationId xmlns:a16="http://schemas.microsoft.com/office/drawing/2014/main" id="{63101EDD-0914-C84F-8D19-01B9FE434C67}"/>
              </a:ext>
            </a:extLst>
          </p:cNvPr>
          <p:cNvSpPr>
            <a:spLocks noGrp="1"/>
          </p:cNvSpPr>
          <p:nvPr>
            <p:ph idx="1"/>
          </p:nvPr>
        </p:nvSpPr>
        <p:spPr/>
        <p:txBody>
          <a:bodyPr>
            <a:normAutofit/>
          </a:bodyPr>
          <a:lstStyle/>
          <a:p>
            <a:r>
              <a:rPr lang="en-US" sz="2800" dirty="0"/>
              <a:t>Land acknowledgement is not enough</a:t>
            </a:r>
          </a:p>
          <a:p>
            <a:r>
              <a:rPr lang="en-US" sz="2800" dirty="0"/>
              <a:t>Our vision is anti-oppression, anti-racism, and active dismantling</a:t>
            </a:r>
          </a:p>
          <a:p>
            <a:r>
              <a:rPr lang="en-US" sz="2800" dirty="0"/>
              <a:t>We are standing on legacies of oppression</a:t>
            </a:r>
          </a:p>
          <a:p>
            <a:r>
              <a:rPr lang="en-US" sz="2800" dirty="0"/>
              <a:t>Personal acknowledgement </a:t>
            </a:r>
          </a:p>
          <a:p>
            <a:r>
              <a:rPr lang="en-US" sz="2800" dirty="0"/>
              <a:t>Lateral &amp; internalized oppression</a:t>
            </a:r>
          </a:p>
        </p:txBody>
      </p:sp>
    </p:spTree>
    <p:extLst>
      <p:ext uri="{BB962C8B-B14F-4D97-AF65-F5344CB8AC3E}">
        <p14:creationId xmlns:p14="http://schemas.microsoft.com/office/powerpoint/2010/main" val="339417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5454-F8E8-49DA-BCAA-6901F1397DA4}"/>
              </a:ext>
            </a:extLst>
          </p:cNvPr>
          <p:cNvSpPr>
            <a:spLocks noGrp="1"/>
          </p:cNvSpPr>
          <p:nvPr>
            <p:ph type="title"/>
          </p:nvPr>
        </p:nvSpPr>
        <p:spPr/>
        <p:txBody>
          <a:bodyPr/>
          <a:lstStyle/>
          <a:p>
            <a:r>
              <a:rPr lang="en-US" dirty="0"/>
              <a:t>Recap of Last Session</a:t>
            </a:r>
          </a:p>
        </p:txBody>
      </p:sp>
      <p:sp>
        <p:nvSpPr>
          <p:cNvPr id="3" name="Content Placeholder 2">
            <a:extLst>
              <a:ext uri="{FF2B5EF4-FFF2-40B4-BE49-F238E27FC236}">
                <a16:creationId xmlns:a16="http://schemas.microsoft.com/office/drawing/2014/main" id="{7F21DEDD-FB6C-4578-B049-396EF7C05EC4}"/>
              </a:ext>
            </a:extLst>
          </p:cNvPr>
          <p:cNvSpPr>
            <a:spLocks noGrp="1"/>
          </p:cNvSpPr>
          <p:nvPr>
            <p:ph idx="1"/>
          </p:nvPr>
        </p:nvSpPr>
        <p:spPr/>
        <p:txBody>
          <a:bodyPr>
            <a:normAutofit/>
          </a:bodyPr>
          <a:lstStyle/>
          <a:p>
            <a:r>
              <a:rPr lang="en-US" sz="2800" dirty="0"/>
              <a:t>Creating shared language; defining terms &amp; concepts</a:t>
            </a:r>
          </a:p>
          <a:p>
            <a:r>
              <a:rPr lang="en-US" sz="2800" dirty="0"/>
              <a:t>Homework / pre-work opportunities:</a:t>
            </a:r>
          </a:p>
          <a:p>
            <a:pPr lvl="1"/>
            <a:r>
              <a:rPr lang="en-US" sz="2800" dirty="0"/>
              <a:t>RACE: The Power of an Illusion</a:t>
            </a:r>
          </a:p>
          <a:p>
            <a:pPr lvl="1"/>
            <a:r>
              <a:rPr lang="en-US" sz="2800" dirty="0"/>
              <a:t>Reading WSC characteristics</a:t>
            </a:r>
          </a:p>
          <a:p>
            <a:pPr lvl="1"/>
            <a:r>
              <a:rPr lang="en-US" sz="2800" dirty="0"/>
              <a:t>Having conversations with my team</a:t>
            </a:r>
          </a:p>
          <a:p>
            <a:pPr lvl="1"/>
            <a:r>
              <a:rPr lang="en-US" sz="2800" dirty="0"/>
              <a:t>Attending/participating in a regional conversation</a:t>
            </a:r>
          </a:p>
          <a:p>
            <a:pPr lvl="1"/>
            <a:endParaRPr lang="en-US" sz="2800" dirty="0"/>
          </a:p>
        </p:txBody>
      </p:sp>
    </p:spTree>
    <p:extLst>
      <p:ext uri="{BB962C8B-B14F-4D97-AF65-F5344CB8AC3E}">
        <p14:creationId xmlns:p14="http://schemas.microsoft.com/office/powerpoint/2010/main" val="3950421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A5454-F8E8-49DA-BCAA-6901F1397DA4}"/>
              </a:ext>
            </a:extLst>
          </p:cNvPr>
          <p:cNvSpPr>
            <a:spLocks noGrp="1"/>
          </p:cNvSpPr>
          <p:nvPr>
            <p:ph type="title"/>
          </p:nvPr>
        </p:nvSpPr>
        <p:spPr/>
        <p:txBody>
          <a:bodyPr/>
          <a:lstStyle/>
          <a:p>
            <a:r>
              <a:rPr lang="en-US" dirty="0"/>
              <a:t>What’s 1 thing?</a:t>
            </a:r>
          </a:p>
        </p:txBody>
      </p:sp>
      <p:sp>
        <p:nvSpPr>
          <p:cNvPr id="3" name="Content Placeholder 2">
            <a:extLst>
              <a:ext uri="{FF2B5EF4-FFF2-40B4-BE49-F238E27FC236}">
                <a16:creationId xmlns:a16="http://schemas.microsoft.com/office/drawing/2014/main" id="{7F21DEDD-FB6C-4578-B049-396EF7C05EC4}"/>
              </a:ext>
            </a:extLst>
          </p:cNvPr>
          <p:cNvSpPr>
            <a:spLocks noGrp="1"/>
          </p:cNvSpPr>
          <p:nvPr>
            <p:ph idx="1"/>
          </p:nvPr>
        </p:nvSpPr>
        <p:spPr/>
        <p:txBody>
          <a:bodyPr>
            <a:normAutofit/>
          </a:bodyPr>
          <a:lstStyle/>
          <a:p>
            <a:r>
              <a:rPr lang="en-US" sz="2800" dirty="0"/>
              <a:t>What’s one thing that really resonated with you, that you’ve thought about since our last session?</a:t>
            </a:r>
          </a:p>
          <a:p>
            <a:pPr marL="0" indent="0">
              <a:buNone/>
            </a:pPr>
            <a:endParaRPr lang="en-US" sz="2800" i="1" dirty="0"/>
          </a:p>
          <a:p>
            <a:pPr marL="0" indent="0">
              <a:buNone/>
            </a:pPr>
            <a:r>
              <a:rPr lang="en-US" sz="2800" i="1" dirty="0"/>
              <a:t>OR:</a:t>
            </a:r>
          </a:p>
          <a:p>
            <a:pPr marL="0" indent="0">
              <a:buNone/>
            </a:pPr>
            <a:endParaRPr lang="en-US" sz="2800" i="1" dirty="0"/>
          </a:p>
          <a:p>
            <a:r>
              <a:rPr lang="en-US" sz="2800" dirty="0"/>
              <a:t>What’s one thing that you were able to try on, implement, or move forward since our last session?</a:t>
            </a:r>
          </a:p>
        </p:txBody>
      </p:sp>
    </p:spTree>
    <p:extLst>
      <p:ext uri="{BB962C8B-B14F-4D97-AF65-F5344CB8AC3E}">
        <p14:creationId xmlns:p14="http://schemas.microsoft.com/office/powerpoint/2010/main" val="108094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C91F-EB8D-364E-82BE-D050263176C4}"/>
              </a:ext>
            </a:extLst>
          </p:cNvPr>
          <p:cNvSpPr>
            <a:spLocks noGrp="1"/>
          </p:cNvSpPr>
          <p:nvPr>
            <p:ph type="title"/>
          </p:nvPr>
        </p:nvSpPr>
        <p:spPr/>
        <p:txBody>
          <a:bodyPr/>
          <a:lstStyle/>
          <a:p>
            <a:r>
              <a:rPr lang="en-US" dirty="0"/>
              <a:t>Racism operates at 4 levels</a:t>
            </a:r>
          </a:p>
        </p:txBody>
      </p:sp>
      <p:sp>
        <p:nvSpPr>
          <p:cNvPr id="3" name="Content Placeholder 2">
            <a:extLst>
              <a:ext uri="{FF2B5EF4-FFF2-40B4-BE49-F238E27FC236}">
                <a16:creationId xmlns:a16="http://schemas.microsoft.com/office/drawing/2014/main" id="{00FB3BFA-814D-6949-A8BA-257F7FCA6B57}"/>
              </a:ext>
            </a:extLst>
          </p:cNvPr>
          <p:cNvSpPr>
            <a:spLocks noGrp="1"/>
          </p:cNvSpPr>
          <p:nvPr>
            <p:ph sz="half" idx="1"/>
          </p:nvPr>
        </p:nvSpPr>
        <p:spPr>
          <a:xfrm>
            <a:off x="1371600" y="2011679"/>
            <a:ext cx="4724400" cy="3581401"/>
          </a:xfrm>
        </p:spPr>
        <p:txBody>
          <a:bodyPr>
            <a:normAutofit fontScale="92500" lnSpcReduction="20000"/>
          </a:bodyPr>
          <a:lstStyle/>
          <a:p>
            <a:r>
              <a:rPr lang="en-US" sz="2600" dirty="0"/>
              <a:t>Internalized (Personal)</a:t>
            </a:r>
          </a:p>
          <a:p>
            <a:pPr lvl="1"/>
            <a:r>
              <a:rPr lang="en-US" sz="2400" b="1" dirty="0"/>
              <a:t>Within</a:t>
            </a:r>
            <a:r>
              <a:rPr lang="en-US" sz="2400" dirty="0"/>
              <a:t> individuals</a:t>
            </a:r>
          </a:p>
          <a:p>
            <a:pPr lvl="1"/>
            <a:r>
              <a:rPr lang="en-US" sz="2400" dirty="0"/>
              <a:t>Beliefs &amp; biases, influenced by culture</a:t>
            </a:r>
          </a:p>
          <a:p>
            <a:pPr lvl="1"/>
            <a:r>
              <a:rPr lang="en-US" sz="2400" dirty="0"/>
              <a:t>Internalized oppression / superiority</a:t>
            </a:r>
          </a:p>
          <a:p>
            <a:r>
              <a:rPr lang="en-US" sz="2600" dirty="0"/>
              <a:t>Interpersonal</a:t>
            </a:r>
          </a:p>
          <a:p>
            <a:pPr lvl="1"/>
            <a:r>
              <a:rPr lang="en-US" sz="2400" b="1" dirty="0"/>
              <a:t>Between</a:t>
            </a:r>
            <a:r>
              <a:rPr lang="en-US" sz="2400" dirty="0"/>
              <a:t> individuals</a:t>
            </a:r>
          </a:p>
          <a:p>
            <a:pPr lvl="1"/>
            <a:r>
              <a:rPr lang="en-US" sz="2400" dirty="0"/>
              <a:t>Personal prejudice &amp; intentional bias in action</a:t>
            </a:r>
          </a:p>
        </p:txBody>
      </p:sp>
      <p:sp>
        <p:nvSpPr>
          <p:cNvPr id="4" name="Content Placeholder 3">
            <a:extLst>
              <a:ext uri="{FF2B5EF4-FFF2-40B4-BE49-F238E27FC236}">
                <a16:creationId xmlns:a16="http://schemas.microsoft.com/office/drawing/2014/main" id="{2DB7DECF-FC57-F941-92F5-6837A037F6F8}"/>
              </a:ext>
            </a:extLst>
          </p:cNvPr>
          <p:cNvSpPr>
            <a:spLocks noGrp="1"/>
          </p:cNvSpPr>
          <p:nvPr>
            <p:ph sz="half" idx="2"/>
          </p:nvPr>
        </p:nvSpPr>
        <p:spPr>
          <a:xfrm>
            <a:off x="6525402" y="2011679"/>
            <a:ext cx="4887013" cy="3581401"/>
          </a:xfrm>
        </p:spPr>
        <p:txBody>
          <a:bodyPr>
            <a:normAutofit fontScale="92500" lnSpcReduction="20000"/>
          </a:bodyPr>
          <a:lstStyle/>
          <a:p>
            <a:pPr lvl="0"/>
            <a:r>
              <a:rPr lang="en-US" sz="2600" dirty="0">
                <a:solidFill>
                  <a:srgbClr val="191B0E"/>
                </a:solidFill>
              </a:rPr>
              <a:t>Institutional </a:t>
            </a:r>
          </a:p>
          <a:p>
            <a:pPr lvl="1"/>
            <a:r>
              <a:rPr lang="en-US" sz="2400" dirty="0">
                <a:solidFill>
                  <a:srgbClr val="191B0E"/>
                </a:solidFill>
              </a:rPr>
              <a:t>Within </a:t>
            </a:r>
            <a:r>
              <a:rPr lang="en-US" sz="2400" b="1" dirty="0">
                <a:solidFill>
                  <a:srgbClr val="191B0E"/>
                </a:solidFill>
              </a:rPr>
              <a:t>institutions &amp; systems</a:t>
            </a:r>
          </a:p>
          <a:p>
            <a:pPr lvl="1"/>
            <a:r>
              <a:rPr lang="en-US" sz="2400" dirty="0">
                <a:solidFill>
                  <a:srgbClr val="191B0E"/>
                </a:solidFill>
              </a:rPr>
              <a:t>Policies &amp; practices that maintain discrimination / oppression</a:t>
            </a:r>
          </a:p>
          <a:p>
            <a:pPr lvl="0"/>
            <a:r>
              <a:rPr lang="en-US" sz="2600" dirty="0">
                <a:solidFill>
                  <a:srgbClr val="191B0E"/>
                </a:solidFill>
              </a:rPr>
              <a:t>Structural </a:t>
            </a:r>
          </a:p>
          <a:p>
            <a:pPr lvl="1"/>
            <a:r>
              <a:rPr lang="en-US" sz="2400" b="1" dirty="0">
                <a:solidFill>
                  <a:srgbClr val="191B0E"/>
                </a:solidFill>
              </a:rPr>
              <a:t>Among institutions &amp; across society</a:t>
            </a:r>
            <a:endParaRPr lang="en-US" sz="2400" dirty="0">
              <a:solidFill>
                <a:srgbClr val="191B0E"/>
              </a:solidFill>
            </a:endParaRPr>
          </a:p>
          <a:p>
            <a:pPr lvl="1"/>
            <a:r>
              <a:rPr lang="en-US" sz="2400" dirty="0">
                <a:solidFill>
                  <a:srgbClr val="191B0E"/>
                </a:solidFill>
              </a:rPr>
              <a:t>In human services, collaboration across systems can reinforce racism’s impact</a:t>
            </a:r>
          </a:p>
        </p:txBody>
      </p:sp>
    </p:spTree>
    <p:extLst>
      <p:ext uri="{BB962C8B-B14F-4D97-AF65-F5344CB8AC3E}">
        <p14:creationId xmlns:p14="http://schemas.microsoft.com/office/powerpoint/2010/main" val="39987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3509-D016-8641-B22E-59905C2E1E7C}"/>
              </a:ext>
            </a:extLst>
          </p:cNvPr>
          <p:cNvSpPr>
            <a:spLocks noGrp="1"/>
          </p:cNvSpPr>
          <p:nvPr>
            <p:ph type="title"/>
          </p:nvPr>
        </p:nvSpPr>
        <p:spPr/>
        <p:txBody>
          <a:bodyPr/>
          <a:lstStyle/>
          <a:p>
            <a:r>
              <a:rPr lang="en-US" dirty="0"/>
              <a:t>Antidotes on every level</a:t>
            </a:r>
          </a:p>
        </p:txBody>
      </p:sp>
      <p:sp>
        <p:nvSpPr>
          <p:cNvPr id="3" name="Content Placeholder 2">
            <a:extLst>
              <a:ext uri="{FF2B5EF4-FFF2-40B4-BE49-F238E27FC236}">
                <a16:creationId xmlns:a16="http://schemas.microsoft.com/office/drawing/2014/main" id="{77EBBE96-E0C9-D841-837A-14B8A3F5C308}"/>
              </a:ext>
            </a:extLst>
          </p:cNvPr>
          <p:cNvSpPr>
            <a:spLocks noGrp="1"/>
          </p:cNvSpPr>
          <p:nvPr>
            <p:ph sz="half" idx="1"/>
          </p:nvPr>
        </p:nvSpPr>
        <p:spPr>
          <a:xfrm>
            <a:off x="1371600" y="1975103"/>
            <a:ext cx="4724400" cy="3581401"/>
          </a:xfrm>
        </p:spPr>
        <p:txBody>
          <a:bodyPr>
            <a:normAutofit fontScale="92500" lnSpcReduction="10000"/>
          </a:bodyPr>
          <a:lstStyle/>
          <a:p>
            <a:pPr lvl="0"/>
            <a:r>
              <a:rPr lang="en-US" sz="2600" dirty="0">
                <a:solidFill>
                  <a:srgbClr val="191B0E"/>
                </a:solidFill>
              </a:rPr>
              <a:t>Internalized (Personal)</a:t>
            </a:r>
          </a:p>
          <a:p>
            <a:pPr lvl="1"/>
            <a:r>
              <a:rPr lang="en-US" sz="2200" dirty="0">
                <a:solidFill>
                  <a:srgbClr val="191B0E"/>
                </a:solidFill>
              </a:rPr>
              <a:t>Decolonize your mind</a:t>
            </a:r>
          </a:p>
          <a:p>
            <a:pPr lvl="1"/>
            <a:r>
              <a:rPr lang="en-US" sz="2200" dirty="0">
                <a:solidFill>
                  <a:srgbClr val="191B0E"/>
                </a:solidFill>
              </a:rPr>
              <a:t>Interrogate the dominant narrative</a:t>
            </a:r>
          </a:p>
          <a:p>
            <a:pPr lvl="1"/>
            <a:r>
              <a:rPr lang="en-US" sz="2200" dirty="0">
                <a:solidFill>
                  <a:srgbClr val="191B0E"/>
                </a:solidFill>
              </a:rPr>
              <a:t>Do your own internal work</a:t>
            </a:r>
          </a:p>
          <a:p>
            <a:pPr lvl="0"/>
            <a:r>
              <a:rPr lang="en-US" sz="2600" dirty="0">
                <a:solidFill>
                  <a:srgbClr val="191B0E"/>
                </a:solidFill>
              </a:rPr>
              <a:t>Interpersonal</a:t>
            </a:r>
          </a:p>
          <a:p>
            <a:pPr lvl="1"/>
            <a:r>
              <a:rPr lang="en-US" sz="2200" dirty="0">
                <a:solidFill>
                  <a:srgbClr val="191B0E"/>
                </a:solidFill>
              </a:rPr>
              <a:t>Listen &amp; believe those affected</a:t>
            </a:r>
          </a:p>
          <a:p>
            <a:pPr lvl="1"/>
            <a:r>
              <a:rPr lang="en-US" sz="2200" dirty="0">
                <a:solidFill>
                  <a:srgbClr val="191B0E"/>
                </a:solidFill>
              </a:rPr>
              <a:t>Build relationships across differences</a:t>
            </a:r>
          </a:p>
          <a:p>
            <a:endParaRPr lang="en-US" dirty="0"/>
          </a:p>
        </p:txBody>
      </p:sp>
      <p:sp>
        <p:nvSpPr>
          <p:cNvPr id="4" name="Content Placeholder 3">
            <a:extLst>
              <a:ext uri="{FF2B5EF4-FFF2-40B4-BE49-F238E27FC236}">
                <a16:creationId xmlns:a16="http://schemas.microsoft.com/office/drawing/2014/main" id="{3BFC6A88-7C8D-F145-A5FD-0659DE0E52DA}"/>
              </a:ext>
            </a:extLst>
          </p:cNvPr>
          <p:cNvSpPr>
            <a:spLocks noGrp="1"/>
          </p:cNvSpPr>
          <p:nvPr>
            <p:ph sz="half" idx="2"/>
          </p:nvPr>
        </p:nvSpPr>
        <p:spPr>
          <a:xfrm>
            <a:off x="6476065" y="1975103"/>
            <a:ext cx="4935647" cy="3581401"/>
          </a:xfrm>
        </p:spPr>
        <p:txBody>
          <a:bodyPr>
            <a:normAutofit fontScale="92500" lnSpcReduction="10000"/>
          </a:bodyPr>
          <a:lstStyle/>
          <a:p>
            <a:pPr lvl="0"/>
            <a:r>
              <a:rPr lang="en-US" sz="2600" dirty="0">
                <a:solidFill>
                  <a:srgbClr val="191B0E"/>
                </a:solidFill>
              </a:rPr>
              <a:t>Institutional </a:t>
            </a:r>
          </a:p>
          <a:p>
            <a:pPr lvl="1"/>
            <a:r>
              <a:rPr lang="en-US" sz="2200" dirty="0">
                <a:solidFill>
                  <a:srgbClr val="191B0E"/>
                </a:solidFill>
              </a:rPr>
              <a:t>Understand &amp; speak up about race equity</a:t>
            </a:r>
          </a:p>
          <a:p>
            <a:pPr lvl="1"/>
            <a:r>
              <a:rPr lang="en-US" sz="2200" dirty="0">
                <a:solidFill>
                  <a:srgbClr val="191B0E"/>
                </a:solidFill>
              </a:rPr>
              <a:t>Engage those affected by decisions in decision-making</a:t>
            </a:r>
          </a:p>
          <a:p>
            <a:pPr lvl="0"/>
            <a:r>
              <a:rPr lang="en-US" sz="2600" dirty="0">
                <a:solidFill>
                  <a:srgbClr val="191B0E"/>
                </a:solidFill>
              </a:rPr>
              <a:t>Structural </a:t>
            </a:r>
          </a:p>
          <a:p>
            <a:pPr lvl="1"/>
            <a:r>
              <a:rPr lang="en-US" sz="2200" dirty="0">
                <a:solidFill>
                  <a:srgbClr val="191B0E"/>
                </a:solidFill>
              </a:rPr>
              <a:t>Be accountable for your part in dismantling racism</a:t>
            </a:r>
          </a:p>
          <a:p>
            <a:pPr lvl="1"/>
            <a:r>
              <a:rPr lang="en-US" sz="2200" dirty="0">
                <a:solidFill>
                  <a:srgbClr val="191B0E"/>
                </a:solidFill>
              </a:rPr>
              <a:t>Publicly advocate for race equity</a:t>
            </a:r>
          </a:p>
          <a:p>
            <a:pPr lvl="1"/>
            <a:r>
              <a:rPr lang="en-US" sz="2200" dirty="0">
                <a:solidFill>
                  <a:srgbClr val="191B0E"/>
                </a:solidFill>
              </a:rPr>
              <a:t>Cede power to POC</a:t>
            </a:r>
          </a:p>
        </p:txBody>
      </p:sp>
    </p:spTree>
    <p:extLst>
      <p:ext uri="{BB962C8B-B14F-4D97-AF65-F5344CB8AC3E}">
        <p14:creationId xmlns:p14="http://schemas.microsoft.com/office/powerpoint/2010/main" val="409589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F98953-0E97-F64E-A062-380FA4F807A7}"/>
              </a:ext>
            </a:extLst>
          </p:cNvPr>
          <p:cNvSpPr>
            <a:spLocks noGrp="1"/>
          </p:cNvSpPr>
          <p:nvPr>
            <p:ph type="title"/>
          </p:nvPr>
        </p:nvSpPr>
        <p:spPr>
          <a:xfrm>
            <a:off x="1390650" y="685800"/>
            <a:ext cx="9886950" cy="1485900"/>
          </a:xfrm>
        </p:spPr>
        <p:txBody>
          <a:bodyPr vert="horz" lIns="91440" tIns="45720" rIns="91440" bIns="45720" rtlCol="0" anchor="t">
            <a:normAutofit/>
          </a:bodyPr>
          <a:lstStyle/>
          <a:p>
            <a:r>
              <a:rPr lang="en-US" dirty="0"/>
              <a:t>The 4 pillars of the work</a:t>
            </a:r>
          </a:p>
        </p:txBody>
      </p:sp>
      <p:pic>
        <p:nvPicPr>
          <p:cNvPr id="6" name="Content Placeholder 5" descr="Logo&#10;&#10;Description automatically generated">
            <a:extLst>
              <a:ext uri="{FF2B5EF4-FFF2-40B4-BE49-F238E27FC236}">
                <a16:creationId xmlns:a16="http://schemas.microsoft.com/office/drawing/2014/main" id="{DF965F95-271C-9B48-B6A5-4B431F41B5ED}"/>
              </a:ext>
            </a:extLst>
          </p:cNvPr>
          <p:cNvPicPr>
            <a:picLocks noGrp="1" noChangeAspect="1"/>
          </p:cNvPicPr>
          <p:nvPr>
            <p:ph sz="half" idx="2"/>
          </p:nvPr>
        </p:nvPicPr>
        <p:blipFill rotWithShape="1">
          <a:blip r:embed="rId3"/>
          <a:srcRect l="5611" r="5683" b="-4"/>
          <a:stretch/>
        </p:blipFill>
        <p:spPr>
          <a:xfrm>
            <a:off x="1390649" y="2401556"/>
            <a:ext cx="3211495" cy="3466681"/>
          </a:xfrm>
          <a:prstGeom prst="rect">
            <a:avLst/>
          </a:prstGeom>
        </p:spPr>
      </p:pic>
      <p:sp>
        <p:nvSpPr>
          <p:cNvPr id="3" name="Content Placeholder 2">
            <a:extLst>
              <a:ext uri="{FF2B5EF4-FFF2-40B4-BE49-F238E27FC236}">
                <a16:creationId xmlns:a16="http://schemas.microsoft.com/office/drawing/2014/main" id="{C88513B6-0ADB-7244-97AE-30AD7D0BB726}"/>
              </a:ext>
            </a:extLst>
          </p:cNvPr>
          <p:cNvSpPr>
            <a:spLocks noGrp="1"/>
          </p:cNvSpPr>
          <p:nvPr>
            <p:ph sz="half" idx="1"/>
          </p:nvPr>
        </p:nvSpPr>
        <p:spPr>
          <a:xfrm>
            <a:off x="5100824" y="2286000"/>
            <a:ext cx="6176776" cy="3581400"/>
          </a:xfrm>
        </p:spPr>
        <p:txBody>
          <a:bodyPr vert="horz" lIns="91440" tIns="45720" rIns="91440" bIns="45720" rtlCol="0" anchor="ctr">
            <a:normAutofit/>
          </a:bodyPr>
          <a:lstStyle/>
          <a:p>
            <a:pPr marL="923925" indent="-376238"/>
            <a:r>
              <a:rPr lang="en-US" sz="2800" dirty="0"/>
              <a:t>White Supremacy Culture</a:t>
            </a:r>
          </a:p>
          <a:p>
            <a:pPr marL="923925" indent="-376238"/>
            <a:r>
              <a:rPr lang="en-US" sz="2800" dirty="0"/>
              <a:t>Cognitive Bias</a:t>
            </a:r>
          </a:p>
          <a:p>
            <a:pPr marL="923925" indent="-376238"/>
            <a:r>
              <a:rPr lang="en-US" sz="2800" dirty="0"/>
              <a:t>Trauma</a:t>
            </a:r>
          </a:p>
          <a:p>
            <a:pPr marL="923925" indent="-376238"/>
            <a:r>
              <a:rPr lang="en-US" sz="2800" dirty="0"/>
              <a:t>Organizational Culture</a:t>
            </a:r>
          </a:p>
        </p:txBody>
      </p:sp>
    </p:spTree>
    <p:extLst>
      <p:ext uri="{BB962C8B-B14F-4D97-AF65-F5344CB8AC3E}">
        <p14:creationId xmlns:p14="http://schemas.microsoft.com/office/powerpoint/2010/main" val="63688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8BEB-0380-4F4E-B1C2-20BAFBCCC7D8}"/>
              </a:ext>
            </a:extLst>
          </p:cNvPr>
          <p:cNvSpPr>
            <a:spLocks noGrp="1"/>
          </p:cNvSpPr>
          <p:nvPr>
            <p:ph type="title"/>
          </p:nvPr>
        </p:nvSpPr>
        <p:spPr/>
        <p:txBody>
          <a:bodyPr/>
          <a:lstStyle/>
          <a:p>
            <a:r>
              <a:rPr lang="en-US" dirty="0"/>
              <a:t>White supremacy culture characteristics</a:t>
            </a:r>
          </a:p>
        </p:txBody>
      </p:sp>
      <p:sp>
        <p:nvSpPr>
          <p:cNvPr id="3" name="Content Placeholder 2">
            <a:extLst>
              <a:ext uri="{FF2B5EF4-FFF2-40B4-BE49-F238E27FC236}">
                <a16:creationId xmlns:a16="http://schemas.microsoft.com/office/drawing/2014/main" id="{497197BC-CDF1-AE4E-A428-F17F0DF6EE8C}"/>
              </a:ext>
            </a:extLst>
          </p:cNvPr>
          <p:cNvSpPr>
            <a:spLocks noGrp="1"/>
          </p:cNvSpPr>
          <p:nvPr>
            <p:ph sz="half" idx="1"/>
          </p:nvPr>
        </p:nvSpPr>
        <p:spPr/>
        <p:txBody>
          <a:bodyPr>
            <a:noAutofit/>
          </a:bodyPr>
          <a:lstStyle/>
          <a:p>
            <a:r>
              <a:rPr lang="en-US" sz="2200" dirty="0"/>
              <a:t>Perfectionism</a:t>
            </a:r>
          </a:p>
          <a:p>
            <a:r>
              <a:rPr lang="en-US" sz="2200" dirty="0"/>
              <a:t>Sense of urgency</a:t>
            </a:r>
          </a:p>
          <a:p>
            <a:r>
              <a:rPr lang="en-US" sz="2200" dirty="0"/>
              <a:t>Defensiveness</a:t>
            </a:r>
          </a:p>
          <a:p>
            <a:r>
              <a:rPr lang="en-US" sz="2200" dirty="0"/>
              <a:t>Quantity over quality</a:t>
            </a:r>
          </a:p>
          <a:p>
            <a:r>
              <a:rPr lang="en-US" sz="2200" dirty="0"/>
              <a:t>Worship of the written word</a:t>
            </a:r>
          </a:p>
          <a:p>
            <a:r>
              <a:rPr lang="en-US" sz="2200" dirty="0"/>
              <a:t>Only one right way</a:t>
            </a:r>
          </a:p>
          <a:p>
            <a:r>
              <a:rPr lang="en-US" sz="2200" dirty="0"/>
              <a:t>Paternalism</a:t>
            </a:r>
          </a:p>
          <a:p>
            <a:r>
              <a:rPr lang="en-US" sz="2200" dirty="0"/>
              <a:t>Either/or thinking</a:t>
            </a:r>
          </a:p>
        </p:txBody>
      </p:sp>
      <p:sp>
        <p:nvSpPr>
          <p:cNvPr id="4" name="Content Placeholder 3">
            <a:extLst>
              <a:ext uri="{FF2B5EF4-FFF2-40B4-BE49-F238E27FC236}">
                <a16:creationId xmlns:a16="http://schemas.microsoft.com/office/drawing/2014/main" id="{EE42CFF5-F9F0-2B49-A290-9905067050B2}"/>
              </a:ext>
            </a:extLst>
          </p:cNvPr>
          <p:cNvSpPr>
            <a:spLocks noGrp="1"/>
          </p:cNvSpPr>
          <p:nvPr>
            <p:ph sz="half" idx="2"/>
          </p:nvPr>
        </p:nvSpPr>
        <p:spPr/>
        <p:txBody>
          <a:bodyPr>
            <a:normAutofit/>
          </a:bodyPr>
          <a:lstStyle/>
          <a:p>
            <a:r>
              <a:rPr lang="en-US" sz="2200" dirty="0"/>
              <a:t>Power hoarding</a:t>
            </a:r>
          </a:p>
          <a:p>
            <a:r>
              <a:rPr lang="en-US" sz="2200" dirty="0"/>
              <a:t>Fear of open conflict</a:t>
            </a:r>
          </a:p>
          <a:p>
            <a:r>
              <a:rPr lang="en-US" sz="2200" dirty="0"/>
              <a:t>Individualism</a:t>
            </a:r>
          </a:p>
          <a:p>
            <a:r>
              <a:rPr lang="en-US" sz="2200" dirty="0"/>
              <a:t>I’m the only one</a:t>
            </a:r>
          </a:p>
          <a:p>
            <a:r>
              <a:rPr lang="en-US" sz="2200" dirty="0"/>
              <a:t>Progress is bigger, more</a:t>
            </a:r>
          </a:p>
          <a:p>
            <a:r>
              <a:rPr lang="en-US" sz="2200" dirty="0"/>
              <a:t>Objectivity</a:t>
            </a:r>
          </a:p>
          <a:p>
            <a:r>
              <a:rPr lang="en-US" sz="2200" dirty="0"/>
              <a:t>Right to comfort</a:t>
            </a:r>
          </a:p>
          <a:p>
            <a:endParaRPr lang="en-US" sz="2200" dirty="0"/>
          </a:p>
        </p:txBody>
      </p:sp>
    </p:spTree>
    <p:extLst>
      <p:ext uri="{BB962C8B-B14F-4D97-AF65-F5344CB8AC3E}">
        <p14:creationId xmlns:p14="http://schemas.microsoft.com/office/powerpoint/2010/main" val="15661249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2023</Words>
  <Application>Microsoft Office PowerPoint</Application>
  <PresentationFormat>Widescreen</PresentationFormat>
  <Paragraphs>242</Paragraphs>
  <Slides>20</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Microsoft YaHei</vt:lpstr>
      <vt:lpstr>Arial</vt:lpstr>
      <vt:lpstr>Arial Narrow</vt:lpstr>
      <vt:lpstr>Arial Nova Cond Light</vt:lpstr>
      <vt:lpstr>Avenir-Book</vt:lpstr>
      <vt:lpstr>Calibri</vt:lpstr>
      <vt:lpstr>Calibri Light</vt:lpstr>
      <vt:lpstr>Franklin Gothic Book</vt:lpstr>
      <vt:lpstr>Libre Franklin</vt:lpstr>
      <vt:lpstr>Times New Roman</vt:lpstr>
      <vt:lpstr>Crop</vt:lpstr>
      <vt:lpstr>1_Crop</vt:lpstr>
      <vt:lpstr>Racial Justice in the Child Welfare System:</vt:lpstr>
      <vt:lpstr>Session 2:</vt:lpstr>
      <vt:lpstr>Harm acknowledgement</vt:lpstr>
      <vt:lpstr>Recap of Last Session</vt:lpstr>
      <vt:lpstr>What’s 1 thing?</vt:lpstr>
      <vt:lpstr>Racism operates at 4 levels</vt:lpstr>
      <vt:lpstr>Antidotes on every level</vt:lpstr>
      <vt:lpstr>The 4 pillars of the work</vt:lpstr>
      <vt:lpstr>White supremacy culture characteristics</vt:lpstr>
      <vt:lpstr>White Supremacy Culture Characteristics – Individualism</vt:lpstr>
      <vt:lpstr>White Supremacy Culture Characteristics – Fear of Open Conflict</vt:lpstr>
      <vt:lpstr>White supremacy culture characteristics</vt:lpstr>
      <vt:lpstr>Building connections through conversation </vt:lpstr>
      <vt:lpstr>Let’s talk!</vt:lpstr>
      <vt:lpstr>White Supremacy Culture antidotes connect to CPM leadership behaviors!</vt:lpstr>
      <vt:lpstr>Antidotes on every level</vt:lpstr>
      <vt:lpstr>What is Your County’s Equity Story?</vt:lpstr>
      <vt:lpstr>Organizational Self-Assessment</vt:lpstr>
      <vt:lpstr>Organizational Self-Assessment Tool</vt:lpstr>
      <vt:lpstr>Wrap up and 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Racial Justice in the Child Welfare System:</dc:title>
  <dc:creator>Trudi Frazel</dc:creator>
  <cp:lastModifiedBy>Mia Stizzo</cp:lastModifiedBy>
  <cp:revision>3</cp:revision>
  <dcterms:created xsi:type="dcterms:W3CDTF">2020-12-31T22:54:23Z</dcterms:created>
  <dcterms:modified xsi:type="dcterms:W3CDTF">2021-07-01T20:43:45Z</dcterms:modified>
</cp:coreProperties>
</file>