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1"/>
  </p:notesMasterIdLst>
  <p:sldIdLst>
    <p:sldId id="256" r:id="rId5"/>
    <p:sldId id="257" r:id="rId6"/>
    <p:sldId id="258" r:id="rId7"/>
    <p:sldId id="269" r:id="rId8"/>
    <p:sldId id="359" r:id="rId9"/>
    <p:sldId id="268" r:id="rId10"/>
    <p:sldId id="270" r:id="rId11"/>
    <p:sldId id="262" r:id="rId12"/>
    <p:sldId id="272" r:id="rId13"/>
    <p:sldId id="275" r:id="rId14"/>
    <p:sldId id="261" r:id="rId15"/>
    <p:sldId id="352" r:id="rId16"/>
    <p:sldId id="358" r:id="rId17"/>
    <p:sldId id="265" r:id="rId18"/>
    <p:sldId id="351" r:id="rId19"/>
    <p:sldId id="276" r:id="rId20"/>
  </p:sldIdLst>
  <p:sldSz cx="18288000" cy="10287000"/>
  <p:notesSz cx="6858000" cy="9144000"/>
  <p:embeddedFontLst>
    <p:embeddedFont>
      <p:font typeface="Garamond" panose="02020404030301010803" pitchFamily="18" charset="0"/>
      <p:regular r:id="rId22"/>
      <p:bold r:id="rId23"/>
      <p:italic r:id="rId24"/>
    </p:embeddedFont>
    <p:embeddedFont>
      <p:font typeface="Roboto" panose="02000000000000000000" pitchFamily="2" charset="0"/>
      <p:regular r:id="rId25"/>
      <p:bold r:id="rId26"/>
      <p:italic r:id="rId27"/>
      <p:boldItalic r:id="rId28"/>
    </p:embeddedFont>
    <p:embeddedFont>
      <p:font typeface="Roboto Slab Regular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14FD95-BE20-45C9-8D56-FF277B0AC6F9}" v="6" dt="2025-09-27T22:02:35.0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11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bie Daniel" userId="5c7f76fe-444c-406d-b156-1f251d008579" providerId="ADAL" clId="{8DBCF8B8-4D97-46DD-8BCF-C9EA217251C7}"/>
    <pc:docChg chg="undo custSel addSld delSld modSld">
      <pc:chgData name="Debbie Daniel" userId="5c7f76fe-444c-406d-b156-1f251d008579" providerId="ADAL" clId="{8DBCF8B8-4D97-46DD-8BCF-C9EA217251C7}" dt="2025-09-27T22:06:40.097" v="1708" actId="20577"/>
      <pc:docMkLst>
        <pc:docMk/>
      </pc:docMkLst>
      <pc:sldChg chg="addSp delSp modSp mod">
        <pc:chgData name="Debbie Daniel" userId="5c7f76fe-444c-406d-b156-1f251d008579" providerId="ADAL" clId="{8DBCF8B8-4D97-46DD-8BCF-C9EA217251C7}" dt="2025-09-27T21:25:54.835" v="63" actId="122"/>
        <pc:sldMkLst>
          <pc:docMk/>
          <pc:sldMk cId="0" sldId="256"/>
        </pc:sldMkLst>
        <pc:spChg chg="mod">
          <ac:chgData name="Debbie Daniel" userId="5c7f76fe-444c-406d-b156-1f251d008579" providerId="ADAL" clId="{8DBCF8B8-4D97-46DD-8BCF-C9EA217251C7}" dt="2025-09-27T21:24:46.846" v="15" actId="20577"/>
          <ac:spMkLst>
            <pc:docMk/>
            <pc:sldMk cId="0" sldId="256"/>
            <ac:spMk id="9" creationId="{00000000-0000-0000-0000-000000000000}"/>
          </ac:spMkLst>
        </pc:spChg>
        <pc:spChg chg="add mod">
          <ac:chgData name="Debbie Daniel" userId="5c7f76fe-444c-406d-b156-1f251d008579" providerId="ADAL" clId="{8DBCF8B8-4D97-46DD-8BCF-C9EA217251C7}" dt="2025-09-27T21:25:54.835" v="63" actId="122"/>
          <ac:spMkLst>
            <pc:docMk/>
            <pc:sldMk cId="0" sldId="256"/>
            <ac:spMk id="10" creationId="{1B89FBE7-7BD9-814F-B66A-8DCB7BC95A42}"/>
          </ac:spMkLst>
        </pc:spChg>
        <pc:grpChg chg="del">
          <ac:chgData name="Debbie Daniel" userId="5c7f76fe-444c-406d-b156-1f251d008579" providerId="ADAL" clId="{8DBCF8B8-4D97-46DD-8BCF-C9EA217251C7}" dt="2025-09-27T21:24:52.299" v="17" actId="21"/>
          <ac:grpSpMkLst>
            <pc:docMk/>
            <pc:sldMk cId="0" sldId="256"/>
            <ac:grpSpMk id="2" creationId="{00000000-0000-0000-0000-000000000000}"/>
          </ac:grpSpMkLst>
        </pc:grpChg>
        <pc:grpChg chg="mod">
          <ac:chgData name="Debbie Daniel" userId="5c7f76fe-444c-406d-b156-1f251d008579" providerId="ADAL" clId="{8DBCF8B8-4D97-46DD-8BCF-C9EA217251C7}" dt="2025-09-27T21:25:31.675" v="22" actId="1076"/>
          <ac:grpSpMkLst>
            <pc:docMk/>
            <pc:sldMk cId="0" sldId="256"/>
            <ac:grpSpMk id="4" creationId="{00000000-0000-0000-0000-000000000000}"/>
          </ac:grpSpMkLst>
        </pc:grpChg>
        <pc:picChg chg="del">
          <ac:chgData name="Debbie Daniel" userId="5c7f76fe-444c-406d-b156-1f251d008579" providerId="ADAL" clId="{8DBCF8B8-4D97-46DD-8BCF-C9EA217251C7}" dt="2025-09-27T21:24:49.710" v="16" actId="21"/>
          <ac:picMkLst>
            <pc:docMk/>
            <pc:sldMk cId="0" sldId="256"/>
            <ac:picMk id="8" creationId="{00000000-0000-0000-0000-000000000000}"/>
          </ac:picMkLst>
        </pc:picChg>
      </pc:sldChg>
      <pc:sldChg chg="delSp modSp mod">
        <pc:chgData name="Debbie Daniel" userId="5c7f76fe-444c-406d-b156-1f251d008579" providerId="ADAL" clId="{8DBCF8B8-4D97-46DD-8BCF-C9EA217251C7}" dt="2025-09-27T21:26:21.441" v="87" actId="20577"/>
        <pc:sldMkLst>
          <pc:docMk/>
          <pc:sldMk cId="0" sldId="257"/>
        </pc:sldMkLst>
        <pc:spChg chg="mod">
          <ac:chgData name="Debbie Daniel" userId="5c7f76fe-444c-406d-b156-1f251d008579" providerId="ADAL" clId="{8DBCF8B8-4D97-46DD-8BCF-C9EA217251C7}" dt="2025-09-27T21:26:19.109" v="86" actId="20577"/>
          <ac:spMkLst>
            <pc:docMk/>
            <pc:sldMk cId="0" sldId="257"/>
            <ac:spMk id="11" creationId="{00000000-0000-0000-0000-000000000000}"/>
          </ac:spMkLst>
        </pc:spChg>
        <pc:spChg chg="mod">
          <ac:chgData name="Debbie Daniel" userId="5c7f76fe-444c-406d-b156-1f251d008579" providerId="ADAL" clId="{8DBCF8B8-4D97-46DD-8BCF-C9EA217251C7}" dt="2025-09-27T21:26:21.441" v="87" actId="20577"/>
          <ac:spMkLst>
            <pc:docMk/>
            <pc:sldMk cId="0" sldId="257"/>
            <ac:spMk id="14" creationId="{00000000-0000-0000-0000-000000000000}"/>
          </ac:spMkLst>
        </pc:spChg>
        <pc:grpChg chg="del">
          <ac:chgData name="Debbie Daniel" userId="5c7f76fe-444c-406d-b156-1f251d008579" providerId="ADAL" clId="{8DBCF8B8-4D97-46DD-8BCF-C9EA217251C7}" dt="2025-09-27T21:26:07.541" v="72" actId="21"/>
          <ac:grpSpMkLst>
            <pc:docMk/>
            <pc:sldMk cId="0" sldId="257"/>
            <ac:grpSpMk id="6" creationId="{00000000-0000-0000-0000-000000000000}"/>
          </ac:grpSpMkLst>
        </pc:grpChg>
        <pc:grpChg chg="topLvl">
          <ac:chgData name="Debbie Daniel" userId="5c7f76fe-444c-406d-b156-1f251d008579" providerId="ADAL" clId="{8DBCF8B8-4D97-46DD-8BCF-C9EA217251C7}" dt="2025-09-27T21:26:07.541" v="72" actId="21"/>
          <ac:grpSpMkLst>
            <pc:docMk/>
            <pc:sldMk cId="0" sldId="257"/>
            <ac:grpSpMk id="7" creationId="{00000000-0000-0000-0000-000000000000}"/>
          </ac:grpSpMkLst>
        </pc:grpChg>
        <pc:picChg chg="del topLvl">
          <ac:chgData name="Debbie Daniel" userId="5c7f76fe-444c-406d-b156-1f251d008579" providerId="ADAL" clId="{8DBCF8B8-4D97-46DD-8BCF-C9EA217251C7}" dt="2025-09-27T21:26:07.541" v="72" actId="21"/>
          <ac:picMkLst>
            <pc:docMk/>
            <pc:sldMk cId="0" sldId="257"/>
            <ac:picMk id="9" creationId="{00000000-0000-0000-0000-000000000000}"/>
          </ac:picMkLst>
        </pc:picChg>
      </pc:sldChg>
      <pc:sldChg chg="delSp modSp mod">
        <pc:chgData name="Debbie Daniel" userId="5c7f76fe-444c-406d-b156-1f251d008579" providerId="ADAL" clId="{8DBCF8B8-4D97-46DD-8BCF-C9EA217251C7}" dt="2025-09-27T21:26:57.339" v="92" actId="21"/>
        <pc:sldMkLst>
          <pc:docMk/>
          <pc:sldMk cId="0" sldId="258"/>
        </pc:sldMkLst>
        <pc:spChg chg="mod">
          <ac:chgData name="Debbie Daniel" userId="5c7f76fe-444c-406d-b156-1f251d008579" providerId="ADAL" clId="{8DBCF8B8-4D97-46DD-8BCF-C9EA217251C7}" dt="2025-09-27T21:26:29.615" v="89" actId="14100"/>
          <ac:spMkLst>
            <pc:docMk/>
            <pc:sldMk cId="0" sldId="258"/>
            <ac:spMk id="11" creationId="{00000000-0000-0000-0000-000000000000}"/>
          </ac:spMkLst>
        </pc:spChg>
        <pc:spChg chg="mod">
          <ac:chgData name="Debbie Daniel" userId="5c7f76fe-444c-406d-b156-1f251d008579" providerId="ADAL" clId="{8DBCF8B8-4D97-46DD-8BCF-C9EA217251C7}" dt="2025-09-27T21:26:38.366" v="90" actId="115"/>
          <ac:spMkLst>
            <pc:docMk/>
            <pc:sldMk cId="0" sldId="258"/>
            <ac:spMk id="12" creationId="{00000000-0000-0000-0000-000000000000}"/>
          </ac:spMkLst>
        </pc:spChg>
        <pc:grpChg chg="del">
          <ac:chgData name="Debbie Daniel" userId="5c7f76fe-444c-406d-b156-1f251d008579" providerId="ADAL" clId="{8DBCF8B8-4D97-46DD-8BCF-C9EA217251C7}" dt="2025-09-27T21:26:57.339" v="92" actId="21"/>
          <ac:grpSpMkLst>
            <pc:docMk/>
            <pc:sldMk cId="0" sldId="258"/>
            <ac:grpSpMk id="7" creationId="{00000000-0000-0000-0000-000000000000}"/>
          </ac:grpSpMkLst>
        </pc:grpChg>
        <pc:grpChg chg="topLvl">
          <ac:chgData name="Debbie Daniel" userId="5c7f76fe-444c-406d-b156-1f251d008579" providerId="ADAL" clId="{8DBCF8B8-4D97-46DD-8BCF-C9EA217251C7}" dt="2025-09-27T21:26:57.339" v="92" actId="21"/>
          <ac:grpSpMkLst>
            <pc:docMk/>
            <pc:sldMk cId="0" sldId="258"/>
            <ac:grpSpMk id="8" creationId="{00000000-0000-0000-0000-000000000000}"/>
          </ac:grpSpMkLst>
        </pc:grpChg>
        <pc:picChg chg="del topLvl">
          <ac:chgData name="Debbie Daniel" userId="5c7f76fe-444c-406d-b156-1f251d008579" providerId="ADAL" clId="{8DBCF8B8-4D97-46DD-8BCF-C9EA217251C7}" dt="2025-09-27T21:26:57.339" v="92" actId="21"/>
          <ac:picMkLst>
            <pc:docMk/>
            <pc:sldMk cId="0" sldId="258"/>
            <ac:picMk id="10" creationId="{00000000-0000-0000-0000-000000000000}"/>
          </ac:picMkLst>
        </pc:picChg>
      </pc:sldChg>
      <pc:sldChg chg="del">
        <pc:chgData name="Debbie Daniel" userId="5c7f76fe-444c-406d-b156-1f251d008579" providerId="ADAL" clId="{8DBCF8B8-4D97-46DD-8BCF-C9EA217251C7}" dt="2025-09-27T21:26:46.087" v="91" actId="2696"/>
        <pc:sldMkLst>
          <pc:docMk/>
          <pc:sldMk cId="0" sldId="259"/>
        </pc:sldMkLst>
      </pc:sldChg>
      <pc:sldChg chg="delSp modSp mod">
        <pc:chgData name="Debbie Daniel" userId="5c7f76fe-444c-406d-b156-1f251d008579" providerId="ADAL" clId="{8DBCF8B8-4D97-46DD-8BCF-C9EA217251C7}" dt="2025-09-27T22:06:24.623" v="1707" actId="20577"/>
        <pc:sldMkLst>
          <pc:docMk/>
          <pc:sldMk cId="0" sldId="261"/>
        </pc:sldMkLst>
        <pc:spChg chg="mod">
          <ac:chgData name="Debbie Daniel" userId="5c7f76fe-444c-406d-b156-1f251d008579" providerId="ADAL" clId="{8DBCF8B8-4D97-46DD-8BCF-C9EA217251C7}" dt="2025-09-27T22:06:24.623" v="1707" actId="20577"/>
          <ac:spMkLst>
            <pc:docMk/>
            <pc:sldMk cId="0" sldId="261"/>
            <ac:spMk id="10" creationId="{00000000-0000-0000-0000-000000000000}"/>
          </ac:spMkLst>
        </pc:spChg>
        <pc:grpChg chg="del">
          <ac:chgData name="Debbie Daniel" userId="5c7f76fe-444c-406d-b156-1f251d008579" providerId="ADAL" clId="{8DBCF8B8-4D97-46DD-8BCF-C9EA217251C7}" dt="2025-09-27T21:30:15.713" v="193" actId="21"/>
          <ac:grpSpMkLst>
            <pc:docMk/>
            <pc:sldMk cId="0" sldId="261"/>
            <ac:grpSpMk id="4" creationId="{00000000-0000-0000-0000-000000000000}"/>
          </ac:grpSpMkLst>
        </pc:grpChg>
        <pc:grpChg chg="topLvl">
          <ac:chgData name="Debbie Daniel" userId="5c7f76fe-444c-406d-b156-1f251d008579" providerId="ADAL" clId="{8DBCF8B8-4D97-46DD-8BCF-C9EA217251C7}" dt="2025-09-27T21:30:15.713" v="193" actId="21"/>
          <ac:grpSpMkLst>
            <pc:docMk/>
            <pc:sldMk cId="0" sldId="261"/>
            <ac:grpSpMk id="5" creationId="{00000000-0000-0000-0000-000000000000}"/>
          </ac:grpSpMkLst>
        </pc:grpChg>
        <pc:picChg chg="del topLvl">
          <ac:chgData name="Debbie Daniel" userId="5c7f76fe-444c-406d-b156-1f251d008579" providerId="ADAL" clId="{8DBCF8B8-4D97-46DD-8BCF-C9EA217251C7}" dt="2025-09-27T21:30:15.713" v="193" actId="21"/>
          <ac:picMkLst>
            <pc:docMk/>
            <pc:sldMk cId="0" sldId="261"/>
            <ac:picMk id="7" creationId="{00000000-0000-0000-0000-000000000000}"/>
          </ac:picMkLst>
        </pc:picChg>
      </pc:sldChg>
      <pc:sldChg chg="delSp modSp mod">
        <pc:chgData name="Debbie Daniel" userId="5c7f76fe-444c-406d-b156-1f251d008579" providerId="ADAL" clId="{8DBCF8B8-4D97-46DD-8BCF-C9EA217251C7}" dt="2025-09-27T21:29:44.811" v="190" actId="1076"/>
        <pc:sldMkLst>
          <pc:docMk/>
          <pc:sldMk cId="2690920880" sldId="262"/>
        </pc:sldMkLst>
        <pc:spChg chg="mod">
          <ac:chgData name="Debbie Daniel" userId="5c7f76fe-444c-406d-b156-1f251d008579" providerId="ADAL" clId="{8DBCF8B8-4D97-46DD-8BCF-C9EA217251C7}" dt="2025-09-27T21:29:44.811" v="190" actId="1076"/>
          <ac:spMkLst>
            <pc:docMk/>
            <pc:sldMk cId="2690920880" sldId="262"/>
            <ac:spMk id="14" creationId="{00000000-0000-0000-0000-000000000000}"/>
          </ac:spMkLst>
        </pc:spChg>
        <pc:spChg chg="mod">
          <ac:chgData name="Debbie Daniel" userId="5c7f76fe-444c-406d-b156-1f251d008579" providerId="ADAL" clId="{8DBCF8B8-4D97-46DD-8BCF-C9EA217251C7}" dt="2025-09-27T21:28:27.208" v="175" actId="1076"/>
          <ac:spMkLst>
            <pc:docMk/>
            <pc:sldMk cId="2690920880" sldId="262"/>
            <ac:spMk id="15" creationId="{26584DA0-5DE5-42E4-95BA-8BD7E7B1A313}"/>
          </ac:spMkLst>
        </pc:spChg>
        <pc:grpChg chg="del">
          <ac:chgData name="Debbie Daniel" userId="5c7f76fe-444c-406d-b156-1f251d008579" providerId="ADAL" clId="{8DBCF8B8-4D97-46DD-8BCF-C9EA217251C7}" dt="2025-09-27T21:28:30.785" v="176" actId="21"/>
          <ac:grpSpMkLst>
            <pc:docMk/>
            <pc:sldMk cId="2690920880" sldId="262"/>
            <ac:grpSpMk id="6" creationId="{00000000-0000-0000-0000-000000000000}"/>
          </ac:grpSpMkLst>
        </pc:grpChg>
        <pc:grpChg chg="topLvl">
          <ac:chgData name="Debbie Daniel" userId="5c7f76fe-444c-406d-b156-1f251d008579" providerId="ADAL" clId="{8DBCF8B8-4D97-46DD-8BCF-C9EA217251C7}" dt="2025-09-27T21:28:30.785" v="176" actId="21"/>
          <ac:grpSpMkLst>
            <pc:docMk/>
            <pc:sldMk cId="2690920880" sldId="262"/>
            <ac:grpSpMk id="7" creationId="{00000000-0000-0000-0000-000000000000}"/>
          </ac:grpSpMkLst>
        </pc:grpChg>
        <pc:picChg chg="del topLvl">
          <ac:chgData name="Debbie Daniel" userId="5c7f76fe-444c-406d-b156-1f251d008579" providerId="ADAL" clId="{8DBCF8B8-4D97-46DD-8BCF-C9EA217251C7}" dt="2025-09-27T21:28:30.785" v="176" actId="21"/>
          <ac:picMkLst>
            <pc:docMk/>
            <pc:sldMk cId="2690920880" sldId="262"/>
            <ac:picMk id="9" creationId="{00000000-0000-0000-0000-000000000000}"/>
          </ac:picMkLst>
        </pc:picChg>
      </pc:sldChg>
      <pc:sldChg chg="delSp modSp mod">
        <pc:chgData name="Debbie Daniel" userId="5c7f76fe-444c-406d-b156-1f251d008579" providerId="ADAL" clId="{8DBCF8B8-4D97-46DD-8BCF-C9EA217251C7}" dt="2025-09-27T21:32:40.750" v="337" actId="20577"/>
        <pc:sldMkLst>
          <pc:docMk/>
          <pc:sldMk cId="1208165670" sldId="265"/>
        </pc:sldMkLst>
        <pc:spChg chg="mod">
          <ac:chgData name="Debbie Daniel" userId="5c7f76fe-444c-406d-b156-1f251d008579" providerId="ADAL" clId="{8DBCF8B8-4D97-46DD-8BCF-C9EA217251C7}" dt="2025-09-27T21:32:40.750" v="337" actId="20577"/>
          <ac:spMkLst>
            <pc:docMk/>
            <pc:sldMk cId="1208165670" sldId="265"/>
            <ac:spMk id="11" creationId="{00000000-0000-0000-0000-000000000000}"/>
          </ac:spMkLst>
        </pc:spChg>
        <pc:grpChg chg="del">
          <ac:chgData name="Debbie Daniel" userId="5c7f76fe-444c-406d-b156-1f251d008579" providerId="ADAL" clId="{8DBCF8B8-4D97-46DD-8BCF-C9EA217251C7}" dt="2025-09-27T21:31:46.378" v="304" actId="21"/>
          <ac:grpSpMkLst>
            <pc:docMk/>
            <pc:sldMk cId="1208165670" sldId="265"/>
            <ac:grpSpMk id="6" creationId="{00000000-0000-0000-0000-000000000000}"/>
          </ac:grpSpMkLst>
        </pc:grpChg>
        <pc:grpChg chg="topLvl">
          <ac:chgData name="Debbie Daniel" userId="5c7f76fe-444c-406d-b156-1f251d008579" providerId="ADAL" clId="{8DBCF8B8-4D97-46DD-8BCF-C9EA217251C7}" dt="2025-09-27T21:31:46.378" v="304" actId="21"/>
          <ac:grpSpMkLst>
            <pc:docMk/>
            <pc:sldMk cId="1208165670" sldId="265"/>
            <ac:grpSpMk id="7" creationId="{00000000-0000-0000-0000-000000000000}"/>
          </ac:grpSpMkLst>
        </pc:grpChg>
        <pc:picChg chg="del topLvl">
          <ac:chgData name="Debbie Daniel" userId="5c7f76fe-444c-406d-b156-1f251d008579" providerId="ADAL" clId="{8DBCF8B8-4D97-46DD-8BCF-C9EA217251C7}" dt="2025-09-27T21:31:46.378" v="304" actId="21"/>
          <ac:picMkLst>
            <pc:docMk/>
            <pc:sldMk cId="1208165670" sldId="265"/>
            <ac:picMk id="9" creationId="{00000000-0000-0000-0000-000000000000}"/>
          </ac:picMkLst>
        </pc:picChg>
      </pc:sldChg>
      <pc:sldChg chg="delSp modSp mod">
        <pc:chgData name="Debbie Daniel" userId="5c7f76fe-444c-406d-b156-1f251d008579" providerId="ADAL" clId="{8DBCF8B8-4D97-46DD-8BCF-C9EA217251C7}" dt="2025-09-27T21:29:34.611" v="188" actId="20577"/>
        <pc:sldMkLst>
          <pc:docMk/>
          <pc:sldMk cId="1217845827" sldId="268"/>
        </pc:sldMkLst>
        <pc:spChg chg="mod">
          <ac:chgData name="Debbie Daniel" userId="5c7f76fe-444c-406d-b156-1f251d008579" providerId="ADAL" clId="{8DBCF8B8-4D97-46DD-8BCF-C9EA217251C7}" dt="2025-09-27T21:29:34.611" v="188" actId="20577"/>
          <ac:spMkLst>
            <pc:docMk/>
            <pc:sldMk cId="1217845827" sldId="268"/>
            <ac:spMk id="11" creationId="{00000000-0000-0000-0000-000000000000}"/>
          </ac:spMkLst>
        </pc:spChg>
        <pc:spChg chg="mod">
          <ac:chgData name="Debbie Daniel" userId="5c7f76fe-444c-406d-b156-1f251d008579" providerId="ADAL" clId="{8DBCF8B8-4D97-46DD-8BCF-C9EA217251C7}" dt="2025-09-27T21:27:43.123" v="109" actId="20577"/>
          <ac:spMkLst>
            <pc:docMk/>
            <pc:sldMk cId="1217845827" sldId="268"/>
            <ac:spMk id="12" creationId="{00000000-0000-0000-0000-000000000000}"/>
          </ac:spMkLst>
        </pc:spChg>
        <pc:grpChg chg="del">
          <ac:chgData name="Debbie Daniel" userId="5c7f76fe-444c-406d-b156-1f251d008579" providerId="ADAL" clId="{8DBCF8B8-4D97-46DD-8BCF-C9EA217251C7}" dt="2025-09-27T21:27:53.950" v="110" actId="21"/>
          <ac:grpSpMkLst>
            <pc:docMk/>
            <pc:sldMk cId="1217845827" sldId="268"/>
            <ac:grpSpMk id="7" creationId="{00000000-0000-0000-0000-000000000000}"/>
          </ac:grpSpMkLst>
        </pc:grpChg>
        <pc:grpChg chg="topLvl">
          <ac:chgData name="Debbie Daniel" userId="5c7f76fe-444c-406d-b156-1f251d008579" providerId="ADAL" clId="{8DBCF8B8-4D97-46DD-8BCF-C9EA217251C7}" dt="2025-09-27T21:27:53.950" v="110" actId="21"/>
          <ac:grpSpMkLst>
            <pc:docMk/>
            <pc:sldMk cId="1217845827" sldId="268"/>
            <ac:grpSpMk id="8" creationId="{00000000-0000-0000-0000-000000000000}"/>
          </ac:grpSpMkLst>
        </pc:grpChg>
        <pc:picChg chg="del topLvl">
          <ac:chgData name="Debbie Daniel" userId="5c7f76fe-444c-406d-b156-1f251d008579" providerId="ADAL" clId="{8DBCF8B8-4D97-46DD-8BCF-C9EA217251C7}" dt="2025-09-27T21:27:53.950" v="110" actId="21"/>
          <ac:picMkLst>
            <pc:docMk/>
            <pc:sldMk cId="1217845827" sldId="268"/>
            <ac:picMk id="10" creationId="{00000000-0000-0000-0000-000000000000}"/>
          </ac:picMkLst>
        </pc:picChg>
      </pc:sldChg>
      <pc:sldChg chg="delSp modSp mod">
        <pc:chgData name="Debbie Daniel" userId="5c7f76fe-444c-406d-b156-1f251d008579" providerId="ADAL" clId="{8DBCF8B8-4D97-46DD-8BCF-C9EA217251C7}" dt="2025-09-27T21:48:49.151" v="823" actId="20577"/>
        <pc:sldMkLst>
          <pc:docMk/>
          <pc:sldMk cId="3212411146" sldId="269"/>
        </pc:sldMkLst>
        <pc:spChg chg="mod">
          <ac:chgData name="Debbie Daniel" userId="5c7f76fe-444c-406d-b156-1f251d008579" providerId="ADAL" clId="{8DBCF8B8-4D97-46DD-8BCF-C9EA217251C7}" dt="2025-09-27T21:29:29.001" v="187" actId="20577"/>
          <ac:spMkLst>
            <pc:docMk/>
            <pc:sldMk cId="3212411146" sldId="269"/>
            <ac:spMk id="11" creationId="{00000000-0000-0000-0000-000000000000}"/>
          </ac:spMkLst>
        </pc:spChg>
        <pc:spChg chg="mod">
          <ac:chgData name="Debbie Daniel" userId="5c7f76fe-444c-406d-b156-1f251d008579" providerId="ADAL" clId="{8DBCF8B8-4D97-46DD-8BCF-C9EA217251C7}" dt="2025-09-27T21:48:49.151" v="823" actId="20577"/>
          <ac:spMkLst>
            <pc:docMk/>
            <pc:sldMk cId="3212411146" sldId="269"/>
            <ac:spMk id="12" creationId="{00000000-0000-0000-0000-000000000000}"/>
          </ac:spMkLst>
        </pc:spChg>
        <pc:grpChg chg="del">
          <ac:chgData name="Debbie Daniel" userId="5c7f76fe-444c-406d-b156-1f251d008579" providerId="ADAL" clId="{8DBCF8B8-4D97-46DD-8BCF-C9EA217251C7}" dt="2025-09-27T21:27:02.591" v="93" actId="21"/>
          <ac:grpSpMkLst>
            <pc:docMk/>
            <pc:sldMk cId="3212411146" sldId="269"/>
            <ac:grpSpMk id="7" creationId="{00000000-0000-0000-0000-000000000000}"/>
          </ac:grpSpMkLst>
        </pc:grpChg>
        <pc:grpChg chg="topLvl">
          <ac:chgData name="Debbie Daniel" userId="5c7f76fe-444c-406d-b156-1f251d008579" providerId="ADAL" clId="{8DBCF8B8-4D97-46DD-8BCF-C9EA217251C7}" dt="2025-09-27T21:27:02.591" v="93" actId="21"/>
          <ac:grpSpMkLst>
            <pc:docMk/>
            <pc:sldMk cId="3212411146" sldId="269"/>
            <ac:grpSpMk id="8" creationId="{00000000-0000-0000-0000-000000000000}"/>
          </ac:grpSpMkLst>
        </pc:grpChg>
        <pc:picChg chg="del topLvl">
          <ac:chgData name="Debbie Daniel" userId="5c7f76fe-444c-406d-b156-1f251d008579" providerId="ADAL" clId="{8DBCF8B8-4D97-46DD-8BCF-C9EA217251C7}" dt="2025-09-27T21:27:02.591" v="93" actId="21"/>
          <ac:picMkLst>
            <pc:docMk/>
            <pc:sldMk cId="3212411146" sldId="269"/>
            <ac:picMk id="10" creationId="{00000000-0000-0000-0000-000000000000}"/>
          </ac:picMkLst>
        </pc:picChg>
      </pc:sldChg>
      <pc:sldChg chg="delSp modSp mod">
        <pc:chgData name="Debbie Daniel" userId="5c7f76fe-444c-406d-b156-1f251d008579" providerId="ADAL" clId="{8DBCF8B8-4D97-46DD-8BCF-C9EA217251C7}" dt="2025-09-27T21:47:08.400" v="642" actId="20577"/>
        <pc:sldMkLst>
          <pc:docMk/>
          <pc:sldMk cId="799897930" sldId="270"/>
        </pc:sldMkLst>
        <pc:spChg chg="mod">
          <ac:chgData name="Debbie Daniel" userId="5c7f76fe-444c-406d-b156-1f251d008579" providerId="ADAL" clId="{8DBCF8B8-4D97-46DD-8BCF-C9EA217251C7}" dt="2025-09-27T21:29:39.125" v="189" actId="20577"/>
          <ac:spMkLst>
            <pc:docMk/>
            <pc:sldMk cId="799897930" sldId="270"/>
            <ac:spMk id="11" creationId="{00000000-0000-0000-0000-000000000000}"/>
          </ac:spMkLst>
        </pc:spChg>
        <pc:spChg chg="mod">
          <ac:chgData name="Debbie Daniel" userId="5c7f76fe-444c-406d-b156-1f251d008579" providerId="ADAL" clId="{8DBCF8B8-4D97-46DD-8BCF-C9EA217251C7}" dt="2025-09-27T21:47:08.400" v="642" actId="20577"/>
          <ac:spMkLst>
            <pc:docMk/>
            <pc:sldMk cId="799897930" sldId="270"/>
            <ac:spMk id="12" creationId="{00000000-0000-0000-0000-000000000000}"/>
          </ac:spMkLst>
        </pc:spChg>
        <pc:grpChg chg="del">
          <ac:chgData name="Debbie Daniel" userId="5c7f76fe-444c-406d-b156-1f251d008579" providerId="ADAL" clId="{8DBCF8B8-4D97-46DD-8BCF-C9EA217251C7}" dt="2025-09-27T21:27:58.429" v="111" actId="21"/>
          <ac:grpSpMkLst>
            <pc:docMk/>
            <pc:sldMk cId="799897930" sldId="270"/>
            <ac:grpSpMk id="7" creationId="{00000000-0000-0000-0000-000000000000}"/>
          </ac:grpSpMkLst>
        </pc:grpChg>
        <pc:grpChg chg="topLvl">
          <ac:chgData name="Debbie Daniel" userId="5c7f76fe-444c-406d-b156-1f251d008579" providerId="ADAL" clId="{8DBCF8B8-4D97-46DD-8BCF-C9EA217251C7}" dt="2025-09-27T21:27:58.429" v="111" actId="21"/>
          <ac:grpSpMkLst>
            <pc:docMk/>
            <pc:sldMk cId="799897930" sldId="270"/>
            <ac:grpSpMk id="8" creationId="{00000000-0000-0000-0000-000000000000}"/>
          </ac:grpSpMkLst>
        </pc:grpChg>
        <pc:picChg chg="del topLvl">
          <ac:chgData name="Debbie Daniel" userId="5c7f76fe-444c-406d-b156-1f251d008579" providerId="ADAL" clId="{8DBCF8B8-4D97-46DD-8BCF-C9EA217251C7}" dt="2025-09-27T21:27:58.429" v="111" actId="21"/>
          <ac:picMkLst>
            <pc:docMk/>
            <pc:sldMk cId="799897930" sldId="270"/>
            <ac:picMk id="10" creationId="{00000000-0000-0000-0000-000000000000}"/>
          </ac:picMkLst>
        </pc:picChg>
      </pc:sldChg>
      <pc:sldChg chg="delSp modSp mod">
        <pc:chgData name="Debbie Daniel" userId="5c7f76fe-444c-406d-b156-1f251d008579" providerId="ADAL" clId="{8DBCF8B8-4D97-46DD-8BCF-C9EA217251C7}" dt="2025-09-27T21:29:12.154" v="186" actId="20577"/>
        <pc:sldMkLst>
          <pc:docMk/>
          <pc:sldMk cId="485555309" sldId="272"/>
        </pc:sldMkLst>
        <pc:spChg chg="mod">
          <ac:chgData name="Debbie Daniel" userId="5c7f76fe-444c-406d-b156-1f251d008579" providerId="ADAL" clId="{8DBCF8B8-4D97-46DD-8BCF-C9EA217251C7}" dt="2025-09-27T21:29:12.154" v="186" actId="20577"/>
          <ac:spMkLst>
            <pc:docMk/>
            <pc:sldMk cId="485555309" sldId="272"/>
            <ac:spMk id="6" creationId="{3FD22FCE-52BC-408A-B2AB-156AC75CEA12}"/>
          </ac:spMkLst>
        </pc:spChg>
        <pc:picChg chg="del">
          <ac:chgData name="Debbie Daniel" userId="5c7f76fe-444c-406d-b156-1f251d008579" providerId="ADAL" clId="{8DBCF8B8-4D97-46DD-8BCF-C9EA217251C7}" dt="2025-09-27T21:28:52.308" v="178" actId="21"/>
          <ac:picMkLst>
            <pc:docMk/>
            <pc:sldMk cId="485555309" sldId="272"/>
            <ac:picMk id="4" creationId="{00000000-0000-0000-0000-000000000000}"/>
          </ac:picMkLst>
        </pc:picChg>
      </pc:sldChg>
      <pc:sldChg chg="delSp modSp mod">
        <pc:chgData name="Debbie Daniel" userId="5c7f76fe-444c-406d-b156-1f251d008579" providerId="ADAL" clId="{8DBCF8B8-4D97-46DD-8BCF-C9EA217251C7}" dt="2025-09-27T21:30:02.795" v="192" actId="21"/>
        <pc:sldMkLst>
          <pc:docMk/>
          <pc:sldMk cId="2653057055" sldId="275"/>
        </pc:sldMkLst>
        <pc:spChg chg="mod">
          <ac:chgData name="Debbie Daniel" userId="5c7f76fe-444c-406d-b156-1f251d008579" providerId="ADAL" clId="{8DBCF8B8-4D97-46DD-8BCF-C9EA217251C7}" dt="2025-09-27T21:29:50.521" v="191" actId="20577"/>
          <ac:spMkLst>
            <pc:docMk/>
            <pc:sldMk cId="2653057055" sldId="275"/>
            <ac:spMk id="11" creationId="{00000000-0000-0000-0000-000000000000}"/>
          </ac:spMkLst>
        </pc:spChg>
        <pc:grpChg chg="del">
          <ac:chgData name="Debbie Daniel" userId="5c7f76fe-444c-406d-b156-1f251d008579" providerId="ADAL" clId="{8DBCF8B8-4D97-46DD-8BCF-C9EA217251C7}" dt="2025-09-27T21:30:02.795" v="192" actId="21"/>
          <ac:grpSpMkLst>
            <pc:docMk/>
            <pc:sldMk cId="2653057055" sldId="275"/>
            <ac:grpSpMk id="6" creationId="{00000000-0000-0000-0000-000000000000}"/>
          </ac:grpSpMkLst>
        </pc:grpChg>
        <pc:grpChg chg="topLvl">
          <ac:chgData name="Debbie Daniel" userId="5c7f76fe-444c-406d-b156-1f251d008579" providerId="ADAL" clId="{8DBCF8B8-4D97-46DD-8BCF-C9EA217251C7}" dt="2025-09-27T21:30:02.795" v="192" actId="21"/>
          <ac:grpSpMkLst>
            <pc:docMk/>
            <pc:sldMk cId="2653057055" sldId="275"/>
            <ac:grpSpMk id="7" creationId="{00000000-0000-0000-0000-000000000000}"/>
          </ac:grpSpMkLst>
        </pc:grpChg>
        <pc:picChg chg="del topLvl">
          <ac:chgData name="Debbie Daniel" userId="5c7f76fe-444c-406d-b156-1f251d008579" providerId="ADAL" clId="{8DBCF8B8-4D97-46DD-8BCF-C9EA217251C7}" dt="2025-09-27T21:30:02.795" v="192" actId="21"/>
          <ac:picMkLst>
            <pc:docMk/>
            <pc:sldMk cId="2653057055" sldId="275"/>
            <ac:picMk id="9" creationId="{00000000-0000-0000-0000-000000000000}"/>
          </ac:picMkLst>
        </pc:picChg>
      </pc:sldChg>
      <pc:sldChg chg="delSp modSp mod">
        <pc:chgData name="Debbie Daniel" userId="5c7f76fe-444c-406d-b156-1f251d008579" providerId="ADAL" clId="{8DBCF8B8-4D97-46DD-8BCF-C9EA217251C7}" dt="2025-09-27T21:34:20.738" v="532" actId="21"/>
        <pc:sldMkLst>
          <pc:docMk/>
          <pc:sldMk cId="4199426783" sldId="276"/>
        </pc:sldMkLst>
        <pc:spChg chg="mod">
          <ac:chgData name="Debbie Daniel" userId="5c7f76fe-444c-406d-b156-1f251d008579" providerId="ADAL" clId="{8DBCF8B8-4D97-46DD-8BCF-C9EA217251C7}" dt="2025-09-27T21:34:16.721" v="531" actId="20577"/>
          <ac:spMkLst>
            <pc:docMk/>
            <pc:sldMk cId="4199426783" sldId="276"/>
            <ac:spMk id="9" creationId="{00000000-0000-0000-0000-000000000000}"/>
          </ac:spMkLst>
        </pc:spChg>
        <pc:grpChg chg="del">
          <ac:chgData name="Debbie Daniel" userId="5c7f76fe-444c-406d-b156-1f251d008579" providerId="ADAL" clId="{8DBCF8B8-4D97-46DD-8BCF-C9EA217251C7}" dt="2025-09-27T21:34:20.738" v="532" actId="21"/>
          <ac:grpSpMkLst>
            <pc:docMk/>
            <pc:sldMk cId="4199426783" sldId="276"/>
            <ac:grpSpMk id="4" creationId="{00000000-0000-0000-0000-000000000000}"/>
          </ac:grpSpMkLst>
        </pc:grpChg>
        <pc:grpChg chg="topLvl">
          <ac:chgData name="Debbie Daniel" userId="5c7f76fe-444c-406d-b156-1f251d008579" providerId="ADAL" clId="{8DBCF8B8-4D97-46DD-8BCF-C9EA217251C7}" dt="2025-09-27T21:34:20.738" v="532" actId="21"/>
          <ac:grpSpMkLst>
            <pc:docMk/>
            <pc:sldMk cId="4199426783" sldId="276"/>
            <ac:grpSpMk id="5" creationId="{00000000-0000-0000-0000-000000000000}"/>
          </ac:grpSpMkLst>
        </pc:grpChg>
        <pc:picChg chg="del topLvl">
          <ac:chgData name="Debbie Daniel" userId="5c7f76fe-444c-406d-b156-1f251d008579" providerId="ADAL" clId="{8DBCF8B8-4D97-46DD-8BCF-C9EA217251C7}" dt="2025-09-27T21:34:20.738" v="532" actId="21"/>
          <ac:picMkLst>
            <pc:docMk/>
            <pc:sldMk cId="4199426783" sldId="276"/>
            <ac:picMk id="7" creationId="{00000000-0000-0000-0000-000000000000}"/>
          </ac:picMkLst>
        </pc:picChg>
      </pc:sldChg>
      <pc:sldChg chg="delSp modSp mod">
        <pc:chgData name="Debbie Daniel" userId="5c7f76fe-444c-406d-b156-1f251d008579" providerId="ADAL" clId="{8DBCF8B8-4D97-46DD-8BCF-C9EA217251C7}" dt="2025-09-27T22:06:40.097" v="1708" actId="20577"/>
        <pc:sldMkLst>
          <pc:docMk/>
          <pc:sldMk cId="315099272" sldId="351"/>
        </pc:sldMkLst>
        <pc:spChg chg="mod">
          <ac:chgData name="Debbie Daniel" userId="5c7f76fe-444c-406d-b156-1f251d008579" providerId="ADAL" clId="{8DBCF8B8-4D97-46DD-8BCF-C9EA217251C7}" dt="2025-09-27T22:06:40.097" v="1708" actId="20577"/>
          <ac:spMkLst>
            <pc:docMk/>
            <pc:sldMk cId="315099272" sldId="351"/>
            <ac:spMk id="16" creationId="{72BF51F1-F868-4F3E-965A-88EA7247808F}"/>
          </ac:spMkLst>
        </pc:spChg>
        <pc:grpChg chg="del">
          <ac:chgData name="Debbie Daniel" userId="5c7f76fe-444c-406d-b156-1f251d008579" providerId="ADAL" clId="{8DBCF8B8-4D97-46DD-8BCF-C9EA217251C7}" dt="2025-09-27T21:32:53.491" v="338" actId="21"/>
          <ac:grpSpMkLst>
            <pc:docMk/>
            <pc:sldMk cId="315099272" sldId="351"/>
            <ac:grpSpMk id="6" creationId="{00000000-0000-0000-0000-000000000000}"/>
          </ac:grpSpMkLst>
        </pc:grpChg>
        <pc:grpChg chg="topLvl">
          <ac:chgData name="Debbie Daniel" userId="5c7f76fe-444c-406d-b156-1f251d008579" providerId="ADAL" clId="{8DBCF8B8-4D97-46DD-8BCF-C9EA217251C7}" dt="2025-09-27T21:32:53.491" v="338" actId="21"/>
          <ac:grpSpMkLst>
            <pc:docMk/>
            <pc:sldMk cId="315099272" sldId="351"/>
            <ac:grpSpMk id="7" creationId="{00000000-0000-0000-0000-000000000000}"/>
          </ac:grpSpMkLst>
        </pc:grpChg>
        <pc:picChg chg="del topLvl">
          <ac:chgData name="Debbie Daniel" userId="5c7f76fe-444c-406d-b156-1f251d008579" providerId="ADAL" clId="{8DBCF8B8-4D97-46DD-8BCF-C9EA217251C7}" dt="2025-09-27T21:32:53.491" v="338" actId="21"/>
          <ac:picMkLst>
            <pc:docMk/>
            <pc:sldMk cId="315099272" sldId="351"/>
            <ac:picMk id="9" creationId="{00000000-0000-0000-0000-000000000000}"/>
          </ac:picMkLst>
        </pc:picChg>
      </pc:sldChg>
      <pc:sldChg chg="delSp modSp mod">
        <pc:chgData name="Debbie Daniel" userId="5c7f76fe-444c-406d-b156-1f251d008579" providerId="ADAL" clId="{8DBCF8B8-4D97-46DD-8BCF-C9EA217251C7}" dt="2025-09-27T21:31:25.930" v="297" actId="21"/>
        <pc:sldMkLst>
          <pc:docMk/>
          <pc:sldMk cId="2006099231" sldId="352"/>
        </pc:sldMkLst>
        <pc:spChg chg="mod">
          <ac:chgData name="Debbie Daniel" userId="5c7f76fe-444c-406d-b156-1f251d008579" providerId="ADAL" clId="{8DBCF8B8-4D97-46DD-8BCF-C9EA217251C7}" dt="2025-09-27T21:31:14.726" v="296" actId="20577"/>
          <ac:spMkLst>
            <pc:docMk/>
            <pc:sldMk cId="2006099231" sldId="352"/>
            <ac:spMk id="12" creationId="{00659DA7-806C-4C2A-91EF-7F256CC9B857}"/>
          </ac:spMkLst>
        </pc:spChg>
        <pc:spChg chg="mod">
          <ac:chgData name="Debbie Daniel" userId="5c7f76fe-444c-406d-b156-1f251d008579" providerId="ADAL" clId="{8DBCF8B8-4D97-46DD-8BCF-C9EA217251C7}" dt="2025-09-27T21:30:38.802" v="196" actId="20577"/>
          <ac:spMkLst>
            <pc:docMk/>
            <pc:sldMk cId="2006099231" sldId="352"/>
            <ac:spMk id="14" creationId="{00000000-0000-0000-0000-000000000000}"/>
          </ac:spMkLst>
        </pc:spChg>
        <pc:grpChg chg="del">
          <ac:chgData name="Debbie Daniel" userId="5c7f76fe-444c-406d-b156-1f251d008579" providerId="ADAL" clId="{8DBCF8B8-4D97-46DD-8BCF-C9EA217251C7}" dt="2025-09-27T21:31:25.930" v="297" actId="21"/>
          <ac:grpSpMkLst>
            <pc:docMk/>
            <pc:sldMk cId="2006099231" sldId="352"/>
            <ac:grpSpMk id="6" creationId="{00000000-0000-0000-0000-000000000000}"/>
          </ac:grpSpMkLst>
        </pc:grpChg>
        <pc:grpChg chg="topLvl">
          <ac:chgData name="Debbie Daniel" userId="5c7f76fe-444c-406d-b156-1f251d008579" providerId="ADAL" clId="{8DBCF8B8-4D97-46DD-8BCF-C9EA217251C7}" dt="2025-09-27T21:31:25.930" v="297" actId="21"/>
          <ac:grpSpMkLst>
            <pc:docMk/>
            <pc:sldMk cId="2006099231" sldId="352"/>
            <ac:grpSpMk id="7" creationId="{00000000-0000-0000-0000-000000000000}"/>
          </ac:grpSpMkLst>
        </pc:grpChg>
        <pc:picChg chg="del topLvl">
          <ac:chgData name="Debbie Daniel" userId="5c7f76fe-444c-406d-b156-1f251d008579" providerId="ADAL" clId="{8DBCF8B8-4D97-46DD-8BCF-C9EA217251C7}" dt="2025-09-27T21:31:25.930" v="297" actId="21"/>
          <ac:picMkLst>
            <pc:docMk/>
            <pc:sldMk cId="2006099231" sldId="352"/>
            <ac:picMk id="9" creationId="{00000000-0000-0000-0000-000000000000}"/>
          </ac:picMkLst>
        </pc:picChg>
      </pc:sldChg>
      <pc:sldChg chg="delSp modSp mod">
        <pc:chgData name="Debbie Daniel" userId="5c7f76fe-444c-406d-b156-1f251d008579" providerId="ADAL" clId="{8DBCF8B8-4D97-46DD-8BCF-C9EA217251C7}" dt="2025-09-27T21:31:40.536" v="303" actId="21"/>
        <pc:sldMkLst>
          <pc:docMk/>
          <pc:sldMk cId="1714632454" sldId="358"/>
        </pc:sldMkLst>
        <pc:spChg chg="mod">
          <ac:chgData name="Debbie Daniel" userId="5c7f76fe-444c-406d-b156-1f251d008579" providerId="ADAL" clId="{8DBCF8B8-4D97-46DD-8BCF-C9EA217251C7}" dt="2025-09-27T21:31:36.616" v="302" actId="20577"/>
          <ac:spMkLst>
            <pc:docMk/>
            <pc:sldMk cId="1714632454" sldId="358"/>
            <ac:spMk id="9" creationId="{672F6F6F-C2BA-455F-8BA4-CDCCB684BE45}"/>
          </ac:spMkLst>
        </pc:spChg>
        <pc:picChg chg="del">
          <ac:chgData name="Debbie Daniel" userId="5c7f76fe-444c-406d-b156-1f251d008579" providerId="ADAL" clId="{8DBCF8B8-4D97-46DD-8BCF-C9EA217251C7}" dt="2025-09-27T21:31:40.536" v="303" actId="21"/>
          <ac:picMkLst>
            <pc:docMk/>
            <pc:sldMk cId="1714632454" sldId="358"/>
            <ac:picMk id="4" creationId="{00000000-0000-0000-0000-000000000000}"/>
          </ac:picMkLst>
        </pc:picChg>
      </pc:sldChg>
      <pc:sldChg chg="new del">
        <pc:chgData name="Debbie Daniel" userId="5c7f76fe-444c-406d-b156-1f251d008579" providerId="ADAL" clId="{8DBCF8B8-4D97-46DD-8BCF-C9EA217251C7}" dt="2025-09-27T21:25:16.208" v="19" actId="680"/>
        <pc:sldMkLst>
          <pc:docMk/>
          <pc:sldMk cId="2981952171" sldId="359"/>
        </pc:sldMkLst>
      </pc:sldChg>
      <pc:sldChg chg="addSp modSp add mod">
        <pc:chgData name="Debbie Daniel" userId="5c7f76fe-444c-406d-b156-1f251d008579" providerId="ADAL" clId="{8DBCF8B8-4D97-46DD-8BCF-C9EA217251C7}" dt="2025-09-27T22:05:28.720" v="1706" actId="255"/>
        <pc:sldMkLst>
          <pc:docMk/>
          <pc:sldMk cId="3815590263" sldId="359"/>
        </pc:sldMkLst>
        <pc:spChg chg="add mod">
          <ac:chgData name="Debbie Daniel" userId="5c7f76fe-444c-406d-b156-1f251d008579" providerId="ADAL" clId="{8DBCF8B8-4D97-46DD-8BCF-C9EA217251C7}" dt="2025-09-27T22:03:04.519" v="1497" actId="207"/>
          <ac:spMkLst>
            <pc:docMk/>
            <pc:sldMk cId="3815590263" sldId="359"/>
            <ac:spMk id="7" creationId="{1FF64B82-EF94-9295-398A-A052A94B0334}"/>
          </ac:spMkLst>
        </pc:spChg>
        <pc:spChg chg="mod">
          <ac:chgData name="Debbie Daniel" userId="5c7f76fe-444c-406d-b156-1f251d008579" providerId="ADAL" clId="{8DBCF8B8-4D97-46DD-8BCF-C9EA217251C7}" dt="2025-09-27T21:51:25.865" v="850" actId="20577"/>
          <ac:spMkLst>
            <pc:docMk/>
            <pc:sldMk cId="3815590263" sldId="359"/>
            <ac:spMk id="11" creationId="{CCEF68B2-37BB-BD2B-9CE2-01FCD15C7783}"/>
          </ac:spMkLst>
        </pc:spChg>
        <pc:spChg chg="mod">
          <ac:chgData name="Debbie Daniel" userId="5c7f76fe-444c-406d-b156-1f251d008579" providerId="ADAL" clId="{8DBCF8B8-4D97-46DD-8BCF-C9EA217251C7}" dt="2025-09-27T22:05:28.720" v="1706" actId="255"/>
          <ac:spMkLst>
            <pc:docMk/>
            <pc:sldMk cId="3815590263" sldId="359"/>
            <ac:spMk id="12" creationId="{C66465FB-6B20-B037-D44B-AD82B1BE1374}"/>
          </ac:spMkLst>
        </pc:spChg>
      </pc:sldChg>
      <pc:sldChg chg="new del">
        <pc:chgData name="Debbie Daniel" userId="5c7f76fe-444c-406d-b156-1f251d008579" providerId="ADAL" clId="{8DBCF8B8-4D97-46DD-8BCF-C9EA217251C7}" dt="2025-09-27T21:50:35.028" v="825" actId="680"/>
        <pc:sldMkLst>
          <pc:docMk/>
          <pc:sldMk cId="4093825033" sldId="3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F8CFC0-6163-4298-A8B5-EB45615614A0}" type="datetimeFigureOut">
              <a:rPr lang="en-US" smtClean="0"/>
              <a:t>9/27/2025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59EC8F-48B5-4A76-A580-2354E3FA6ED3}" type="slidenum">
              <a:rPr lang="en-US" smtClean="0"/>
              <a:t>‹#›</a:t>
            </a:fld>
            <a:endParaRPr lang="en-US" dirty="0"/>
          </a:p>
        </p:txBody>
      </p:sp>
    </p:spTree>
    <p:extLst>
      <p:ext uri="{BB962C8B-B14F-4D97-AF65-F5344CB8AC3E}">
        <p14:creationId xmlns:p14="http://schemas.microsoft.com/office/powerpoint/2010/main" val="4005448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59EC8F-48B5-4A76-A580-2354E3FA6ED3}" type="slidenum">
              <a:rPr lang="en-US" smtClean="0"/>
              <a:t>4</a:t>
            </a:fld>
            <a:endParaRPr lang="en-US" dirty="0"/>
          </a:p>
        </p:txBody>
      </p:sp>
    </p:spTree>
    <p:extLst>
      <p:ext uri="{BB962C8B-B14F-4D97-AF65-F5344CB8AC3E}">
        <p14:creationId xmlns:p14="http://schemas.microsoft.com/office/powerpoint/2010/main" val="2397592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17AC4-1906-7A17-7F22-E0130EEA3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87E99-9478-DA36-CB37-52BB9B7C6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66CF2-6D07-07A3-281D-679F082311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E4DA73-5B43-4270-5DFE-DC69C7410634}"/>
              </a:ext>
            </a:extLst>
          </p:cNvPr>
          <p:cNvSpPr>
            <a:spLocks noGrp="1"/>
          </p:cNvSpPr>
          <p:nvPr>
            <p:ph type="sldNum" sz="quarter" idx="5"/>
          </p:nvPr>
        </p:nvSpPr>
        <p:spPr/>
        <p:txBody>
          <a:bodyPr/>
          <a:lstStyle/>
          <a:p>
            <a:fld id="{AE59EC8F-48B5-4A76-A580-2354E3FA6ED3}" type="slidenum">
              <a:rPr lang="en-US" smtClean="0"/>
              <a:t>5</a:t>
            </a:fld>
            <a:endParaRPr lang="en-US" dirty="0"/>
          </a:p>
        </p:txBody>
      </p:sp>
    </p:spTree>
    <p:extLst>
      <p:ext uri="{BB962C8B-B14F-4D97-AF65-F5344CB8AC3E}">
        <p14:creationId xmlns:p14="http://schemas.microsoft.com/office/powerpoint/2010/main" val="60132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13D3D"/>
                </a:solidFill>
                <a:latin typeface="Roboto"/>
              </a:rPr>
              <a:t>The time study determines the percentage of time spent on allowable MAA activity codes and the Medi-Cal rate discounts the entire invoice to match the rate for the quarter.</a:t>
            </a:r>
          </a:p>
          <a:p>
            <a:endParaRPr lang="en-US" dirty="0"/>
          </a:p>
        </p:txBody>
      </p:sp>
      <p:sp>
        <p:nvSpPr>
          <p:cNvPr id="4" name="Slide Number Placeholder 3"/>
          <p:cNvSpPr>
            <a:spLocks noGrp="1"/>
          </p:cNvSpPr>
          <p:nvPr>
            <p:ph type="sldNum" sz="quarter" idx="5"/>
          </p:nvPr>
        </p:nvSpPr>
        <p:spPr/>
        <p:txBody>
          <a:bodyPr/>
          <a:lstStyle/>
          <a:p>
            <a:fld id="{AE59EC8F-48B5-4A76-A580-2354E3FA6ED3}" type="slidenum">
              <a:rPr lang="en-US" smtClean="0"/>
              <a:t>14</a:t>
            </a:fld>
            <a:endParaRPr lang="en-US" dirty="0"/>
          </a:p>
        </p:txBody>
      </p:sp>
    </p:spTree>
    <p:extLst>
      <p:ext uri="{BB962C8B-B14F-4D97-AF65-F5344CB8AC3E}">
        <p14:creationId xmlns:p14="http://schemas.microsoft.com/office/powerpoint/2010/main" val="308654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15.emf"/><Relationship Id="rId4" Type="http://schemas.openxmlformats.org/officeDocument/2006/relationships/image" Target="../media/image3.png"/><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rot="-10800000">
            <a:off x="0" y="0"/>
            <a:ext cx="9984676" cy="10443391"/>
            <a:chOff x="0" y="0"/>
            <a:chExt cx="4241259" cy="4436110"/>
          </a:xfrm>
        </p:grpSpPr>
        <p:sp>
          <p:nvSpPr>
            <p:cNvPr id="5" name="Freeform 5"/>
            <p:cNvSpPr/>
            <p:nvPr/>
          </p:nvSpPr>
          <p:spPr>
            <a:xfrm>
              <a:off x="-59690" y="0"/>
              <a:ext cx="1255909" cy="4436110"/>
            </a:xfrm>
            <a:custGeom>
              <a:avLst/>
              <a:gdLst/>
              <a:ahLst/>
              <a:cxnLst/>
              <a:rect l="l" t="t" r="r" b="b"/>
              <a:pathLst>
                <a:path w="1255909" h="4436110">
                  <a:moveTo>
                    <a:pt x="720090" y="2504440"/>
                  </a:moveTo>
                  <a:cubicBezTo>
                    <a:pt x="1255909" y="1358900"/>
                    <a:pt x="641350" y="843280"/>
                    <a:pt x="461010" y="548640"/>
                  </a:cubicBezTo>
                  <a:cubicBezTo>
                    <a:pt x="195580" y="115570"/>
                    <a:pt x="262890" y="0"/>
                    <a:pt x="262890" y="0"/>
                  </a:cubicBezTo>
                  <a:lnTo>
                    <a:pt x="59690" y="0"/>
                  </a:lnTo>
                  <a:cubicBezTo>
                    <a:pt x="119380" y="441960"/>
                    <a:pt x="1153350" y="1212850"/>
                    <a:pt x="678180" y="2147570"/>
                  </a:cubicBezTo>
                  <a:cubicBezTo>
                    <a:pt x="0" y="3520440"/>
                    <a:pt x="516890" y="4436110"/>
                    <a:pt x="516890" y="4436110"/>
                  </a:cubicBezTo>
                  <a:lnTo>
                    <a:pt x="745490" y="4436110"/>
                  </a:lnTo>
                  <a:cubicBezTo>
                    <a:pt x="745490" y="4436110"/>
                    <a:pt x="185420" y="3768090"/>
                    <a:pt x="720090" y="2504440"/>
                  </a:cubicBezTo>
                  <a:lnTo>
                    <a:pt x="720090" y="2504440"/>
                  </a:lnTo>
                  <a:close/>
                </a:path>
              </a:pathLst>
            </a:custGeom>
            <a:solidFill>
              <a:srgbClr val="68B789"/>
            </a:solidFill>
          </p:spPr>
          <p:txBody>
            <a:bodyPr/>
            <a:lstStyle/>
            <a:p>
              <a:endParaRPr lang="en-US"/>
            </a:p>
          </p:txBody>
        </p:sp>
        <p:sp>
          <p:nvSpPr>
            <p:cNvPr id="6" name="Freeform 6"/>
            <p:cNvSpPr/>
            <p:nvPr/>
          </p:nvSpPr>
          <p:spPr>
            <a:xfrm>
              <a:off x="125730" y="0"/>
              <a:ext cx="1070488" cy="4436110"/>
            </a:xfrm>
            <a:custGeom>
              <a:avLst/>
              <a:gdLst/>
              <a:ahLst/>
              <a:cxnLst/>
              <a:rect l="l" t="t" r="r" b="b"/>
              <a:pathLst>
                <a:path w="1070488" h="4436110">
                  <a:moveTo>
                    <a:pt x="511810" y="3030220"/>
                  </a:moveTo>
                  <a:cubicBezTo>
                    <a:pt x="892810" y="1957070"/>
                    <a:pt x="1054710" y="1464310"/>
                    <a:pt x="585470" y="820420"/>
                  </a:cubicBezTo>
                  <a:cubicBezTo>
                    <a:pt x="212090" y="254000"/>
                    <a:pt x="264160" y="0"/>
                    <a:pt x="264160" y="0"/>
                  </a:cubicBezTo>
                  <a:lnTo>
                    <a:pt x="77470" y="0"/>
                  </a:lnTo>
                  <a:cubicBezTo>
                    <a:pt x="77470" y="0"/>
                    <a:pt x="10160" y="115570"/>
                    <a:pt x="275590" y="548640"/>
                  </a:cubicBezTo>
                  <a:cubicBezTo>
                    <a:pt x="455930" y="843280"/>
                    <a:pt x="1070488" y="1358900"/>
                    <a:pt x="534670" y="2504440"/>
                  </a:cubicBezTo>
                  <a:cubicBezTo>
                    <a:pt x="0" y="3766820"/>
                    <a:pt x="558800" y="4434840"/>
                    <a:pt x="558800" y="4434840"/>
                  </a:cubicBezTo>
                  <a:lnTo>
                    <a:pt x="830580" y="4434840"/>
                  </a:lnTo>
                  <a:cubicBezTo>
                    <a:pt x="830580" y="4436110"/>
                    <a:pt x="264160" y="3724910"/>
                    <a:pt x="511810" y="3030220"/>
                  </a:cubicBezTo>
                  <a:close/>
                </a:path>
              </a:pathLst>
            </a:custGeom>
            <a:solidFill>
              <a:srgbClr val="328264"/>
            </a:solidFill>
          </p:spPr>
          <p:txBody>
            <a:bodyPr/>
            <a:lstStyle/>
            <a:p>
              <a:endParaRPr lang="en-US" dirty="0"/>
            </a:p>
          </p:txBody>
        </p:sp>
        <p:sp>
          <p:nvSpPr>
            <p:cNvPr id="7" name="Freeform 7"/>
            <p:cNvSpPr/>
            <p:nvPr/>
          </p:nvSpPr>
          <p:spPr>
            <a:xfrm>
              <a:off x="337820" y="0"/>
              <a:ext cx="3902168" cy="4436110"/>
            </a:xfrm>
            <a:custGeom>
              <a:avLst/>
              <a:gdLst/>
              <a:ahLst/>
              <a:cxnLst/>
              <a:rect l="l" t="t" r="r" b="b"/>
              <a:pathLst>
                <a:path w="3902168" h="4436110">
                  <a:moveTo>
                    <a:pt x="2552595" y="0"/>
                  </a:moveTo>
                  <a:lnTo>
                    <a:pt x="50800" y="0"/>
                  </a:lnTo>
                  <a:cubicBezTo>
                    <a:pt x="50800" y="0"/>
                    <a:pt x="0" y="254000"/>
                    <a:pt x="372110" y="820420"/>
                  </a:cubicBezTo>
                  <a:cubicBezTo>
                    <a:pt x="838676" y="1463040"/>
                    <a:pt x="679450" y="1957070"/>
                    <a:pt x="298450" y="3030220"/>
                  </a:cubicBezTo>
                  <a:cubicBezTo>
                    <a:pt x="52070" y="3724910"/>
                    <a:pt x="618490" y="4436110"/>
                    <a:pt x="618490" y="4436110"/>
                  </a:cubicBezTo>
                  <a:lnTo>
                    <a:pt x="3902168" y="4436110"/>
                  </a:lnTo>
                  <a:lnTo>
                    <a:pt x="3902168" y="0"/>
                  </a:lnTo>
                  <a:lnTo>
                    <a:pt x="2552595" y="0"/>
                  </a:lnTo>
                  <a:close/>
                </a:path>
              </a:pathLst>
            </a:custGeom>
            <a:solidFill>
              <a:srgbClr val="213D3D"/>
            </a:solidFill>
          </p:spPr>
          <p:txBody>
            <a:bodyPr/>
            <a:lstStyle/>
            <a:p>
              <a:endParaRPr lang="en-US"/>
            </a:p>
          </p:txBody>
        </p:sp>
      </p:grpSp>
      <p:sp>
        <p:nvSpPr>
          <p:cNvPr id="9" name="TextBox 9"/>
          <p:cNvSpPr txBox="1"/>
          <p:nvPr/>
        </p:nvSpPr>
        <p:spPr>
          <a:xfrm>
            <a:off x="1028700" y="1076325"/>
            <a:ext cx="6667500" cy="6553076"/>
          </a:xfrm>
          <a:prstGeom prst="rect">
            <a:avLst/>
          </a:prstGeom>
        </p:spPr>
        <p:txBody>
          <a:bodyPr wrap="square" lIns="0" tIns="0" rIns="0" bIns="0" rtlCol="0" anchor="t">
            <a:spAutoFit/>
          </a:bodyPr>
          <a:lstStyle/>
          <a:p>
            <a:pPr>
              <a:lnSpc>
                <a:spcPts val="7341"/>
              </a:lnSpc>
            </a:pPr>
            <a:r>
              <a:rPr lang="en-US" sz="6554" dirty="0">
                <a:solidFill>
                  <a:srgbClr val="FFFFFF"/>
                </a:solidFill>
                <a:latin typeface="Roboto Slab Regular Bold"/>
              </a:rPr>
              <a:t>County-Based Medi-Cal Administrative Activities (CMAA) Program Overview</a:t>
            </a:r>
          </a:p>
        </p:txBody>
      </p:sp>
      <p:sp>
        <p:nvSpPr>
          <p:cNvPr id="10" name="TextBox 14">
            <a:extLst>
              <a:ext uri="{FF2B5EF4-FFF2-40B4-BE49-F238E27FC236}">
                <a16:creationId xmlns:a16="http://schemas.microsoft.com/office/drawing/2014/main" id="{1B89FBE7-7BD9-814F-B66A-8DCB7BC95A42}"/>
              </a:ext>
            </a:extLst>
          </p:cNvPr>
          <p:cNvSpPr txBox="1"/>
          <p:nvPr/>
        </p:nvSpPr>
        <p:spPr>
          <a:xfrm>
            <a:off x="9771350" y="3771900"/>
            <a:ext cx="8129426" cy="2420599"/>
          </a:xfrm>
          <a:prstGeom prst="rect">
            <a:avLst/>
          </a:prstGeom>
        </p:spPr>
        <p:txBody>
          <a:bodyPr wrap="square" lIns="0" tIns="0" rIns="0" bIns="0" rtlCol="0" anchor="t">
            <a:spAutoFit/>
          </a:bodyPr>
          <a:lstStyle/>
          <a:p>
            <a:pPr algn="ctr">
              <a:lnSpc>
                <a:spcPts val="9799"/>
              </a:lnSpc>
            </a:pPr>
            <a:r>
              <a:rPr lang="en-US" sz="6999" dirty="0">
                <a:solidFill>
                  <a:srgbClr val="328264"/>
                </a:solidFill>
                <a:latin typeface="Roboto Slab Regular Bold"/>
              </a:rPr>
              <a:t>For Public Guardian Offices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0171501" y="493095"/>
            <a:ext cx="8609594" cy="7623404"/>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1" name="TextBox 11"/>
          <p:cNvSpPr txBox="1"/>
          <p:nvPr/>
        </p:nvSpPr>
        <p:spPr>
          <a:xfrm>
            <a:off x="633574" y="2150546"/>
            <a:ext cx="10427753" cy="6014467"/>
          </a:xfrm>
          <a:prstGeom prst="rect">
            <a:avLst/>
          </a:prstGeom>
        </p:spPr>
        <p:txBody>
          <a:bodyPr wrap="square" lIns="0" tIns="0" rIns="0" bIns="0" rtlCol="0" anchor="t">
            <a:spAutoFit/>
          </a:bodyPr>
          <a:lstStyle/>
          <a:p>
            <a:pPr>
              <a:lnSpc>
                <a:spcPts val="3296"/>
              </a:lnSpc>
              <a:spcAft>
                <a:spcPts val="800"/>
              </a:spcAft>
            </a:pPr>
            <a:r>
              <a:rPr lang="en-US" sz="3200" dirty="0">
                <a:solidFill>
                  <a:srgbClr val="213D3D"/>
                </a:solidFill>
                <a:latin typeface="Roboto"/>
              </a:rPr>
              <a:t>The County-Based Medi-Cal Administrative Activities (CMAA) Program provides partial federal reimbursement, passed through the Department of Health Care Services (DHCS), to reimburse Local Governmental Agencies (LGAs) for their costs associated with performing administrative activities that support efforts to:</a:t>
            </a:r>
          </a:p>
          <a:p>
            <a:pPr>
              <a:lnSpc>
                <a:spcPts val="3296"/>
              </a:lnSpc>
              <a:spcAft>
                <a:spcPts val="800"/>
              </a:spcAft>
            </a:pPr>
            <a:r>
              <a:rPr lang="en-US" sz="3200" dirty="0">
                <a:solidFill>
                  <a:srgbClr val="213D3D"/>
                </a:solidFill>
                <a:latin typeface="Roboto"/>
              </a:rPr>
              <a:t>•   Encourage people to apply for Medi-Cal</a:t>
            </a:r>
          </a:p>
          <a:p>
            <a:pPr marL="457200" indent="-457200">
              <a:lnSpc>
                <a:spcPts val="3296"/>
              </a:lnSpc>
              <a:spcAft>
                <a:spcPts val="800"/>
              </a:spcAft>
              <a:buFont typeface="Arial" panose="020B0604020202020204" pitchFamily="34" charset="0"/>
              <a:buChar char="•"/>
            </a:pPr>
            <a:r>
              <a:rPr lang="en-US" sz="3200" dirty="0">
                <a:solidFill>
                  <a:srgbClr val="213D3D"/>
                </a:solidFill>
                <a:latin typeface="Roboto"/>
              </a:rPr>
              <a:t>Help clients find Medi-Cal providers</a:t>
            </a:r>
          </a:p>
          <a:p>
            <a:pPr marL="457200" indent="-457200">
              <a:lnSpc>
                <a:spcPts val="3296"/>
              </a:lnSpc>
              <a:spcAft>
                <a:spcPts val="800"/>
              </a:spcAft>
              <a:buFont typeface="Arial" panose="020B0604020202020204" pitchFamily="34" charset="0"/>
              <a:buChar char="•"/>
            </a:pPr>
            <a:r>
              <a:rPr lang="en-US" sz="3200" dirty="0">
                <a:solidFill>
                  <a:srgbClr val="213D3D"/>
                </a:solidFill>
                <a:latin typeface="Roboto"/>
              </a:rPr>
              <a:t>Assist with Medi-Cal applications</a:t>
            </a:r>
          </a:p>
          <a:p>
            <a:pPr marL="457200" indent="-457200">
              <a:lnSpc>
                <a:spcPts val="3296"/>
              </a:lnSpc>
              <a:spcAft>
                <a:spcPts val="800"/>
              </a:spcAft>
              <a:buFont typeface="Arial" panose="020B0604020202020204" pitchFamily="34" charset="0"/>
              <a:buChar char="•"/>
            </a:pPr>
            <a:r>
              <a:rPr lang="en-US" sz="3200" dirty="0">
                <a:solidFill>
                  <a:srgbClr val="213D3D"/>
                </a:solidFill>
                <a:latin typeface="Roboto"/>
              </a:rPr>
              <a:t>Provide case management to clients for Medi-Cal covered services </a:t>
            </a:r>
          </a:p>
          <a:p>
            <a:pPr marL="457200" indent="-457200">
              <a:lnSpc>
                <a:spcPts val="3296"/>
              </a:lnSpc>
              <a:spcAft>
                <a:spcPts val="800"/>
              </a:spcAft>
              <a:buFont typeface="Arial" panose="020B0604020202020204" pitchFamily="34" charset="0"/>
              <a:buChar char="•"/>
            </a:pPr>
            <a:r>
              <a:rPr lang="en-US" sz="3200" dirty="0">
                <a:solidFill>
                  <a:srgbClr val="213D3D"/>
                </a:solidFill>
                <a:latin typeface="Roboto"/>
              </a:rPr>
              <a:t>Improve the Medi-Cal safety net in our community and access to providers </a:t>
            </a:r>
          </a:p>
        </p:txBody>
      </p:sp>
      <p:sp>
        <p:nvSpPr>
          <p:cNvPr id="14" name="TextBox 14"/>
          <p:cNvSpPr txBox="1"/>
          <p:nvPr/>
        </p:nvSpPr>
        <p:spPr>
          <a:xfrm>
            <a:off x="633574" y="624622"/>
            <a:ext cx="8129426"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What is CMAA?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91" y="-507169"/>
            <a:ext cx="8113637" cy="9258300"/>
            <a:chOff x="0" y="0"/>
            <a:chExt cx="10818183" cy="12344400"/>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763108" y="763108"/>
              <a:ext cx="12344400" cy="10818183"/>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697457" y="1759460"/>
              <a:ext cx="11282397" cy="9887483"/>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628622" y="2804136"/>
              <a:ext cx="10168886" cy="8911642"/>
            </a:xfrm>
            <a:prstGeom prst="rect">
              <a:avLst/>
            </a:prstGeom>
          </p:spPr>
        </p:pic>
      </p:grpSp>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38439" y="5273709"/>
            <a:ext cx="865419" cy="597139"/>
          </a:xfrm>
          <a:prstGeom prst="rect">
            <a:avLst/>
          </a:prstGeom>
        </p:spPr>
      </p:pic>
      <p:grpSp>
        <p:nvGrpSpPr>
          <p:cNvPr id="8" name="Group 8"/>
          <p:cNvGrpSpPr/>
          <p:nvPr/>
        </p:nvGrpSpPr>
        <p:grpSpPr>
          <a:xfrm>
            <a:off x="0" y="8511040"/>
            <a:ext cx="18288000" cy="1775960"/>
            <a:chOff x="0" y="0"/>
            <a:chExt cx="6671512" cy="647875"/>
          </a:xfrm>
        </p:grpSpPr>
        <p:sp>
          <p:nvSpPr>
            <p:cNvPr id="9" name="Freeform 9"/>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1" name="TextBox 11"/>
          <p:cNvSpPr txBox="1"/>
          <p:nvPr/>
        </p:nvSpPr>
        <p:spPr>
          <a:xfrm>
            <a:off x="7269119" y="1190756"/>
            <a:ext cx="9342481"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CMAA Program Goals</a:t>
            </a:r>
          </a:p>
        </p:txBody>
      </p:sp>
      <p:sp>
        <p:nvSpPr>
          <p:cNvPr id="12" name="TextBox 12"/>
          <p:cNvSpPr txBox="1"/>
          <p:nvPr/>
        </p:nvSpPr>
        <p:spPr>
          <a:xfrm>
            <a:off x="8001000" y="2392701"/>
            <a:ext cx="9697672" cy="4655121"/>
          </a:xfrm>
          <a:prstGeom prst="rect">
            <a:avLst/>
          </a:prstGeom>
        </p:spPr>
        <p:txBody>
          <a:bodyPr wrap="square" lIns="0" tIns="0" rIns="0" bIns="0" rtlCol="0" anchor="t">
            <a:spAutoFit/>
          </a:bodyPr>
          <a:lstStyle/>
          <a:p>
            <a:pPr>
              <a:lnSpc>
                <a:spcPts val="3296"/>
              </a:lnSpc>
            </a:pPr>
            <a:endParaRPr lang="en-US" sz="3200" dirty="0">
              <a:solidFill>
                <a:srgbClr val="213D3D"/>
              </a:solidFill>
              <a:latin typeface="Roboto"/>
            </a:endParaRPr>
          </a:p>
          <a:p>
            <a:pPr marL="514350" indent="-514350">
              <a:lnSpc>
                <a:spcPts val="3296"/>
              </a:lnSpc>
              <a:buAutoNum type="arabicPeriod"/>
            </a:pPr>
            <a:r>
              <a:rPr lang="en-US" sz="3200" dirty="0">
                <a:solidFill>
                  <a:srgbClr val="213D3D"/>
                </a:solidFill>
                <a:latin typeface="Roboto"/>
              </a:rPr>
              <a:t>Improve services for Medi-Cal beneficiaries in our community</a:t>
            </a:r>
          </a:p>
          <a:p>
            <a:pPr marL="514350" indent="-514350">
              <a:lnSpc>
                <a:spcPts val="3296"/>
              </a:lnSpc>
              <a:buAutoNum type="arabicPeriod"/>
            </a:pPr>
            <a:endParaRPr lang="en-US" sz="3200" dirty="0">
              <a:solidFill>
                <a:srgbClr val="213D3D"/>
              </a:solidFill>
              <a:latin typeface="Roboto"/>
            </a:endParaRPr>
          </a:p>
          <a:p>
            <a:pPr marL="514350" indent="-514350">
              <a:lnSpc>
                <a:spcPts val="3296"/>
              </a:lnSpc>
              <a:buAutoNum type="arabicPeriod" startAt="2"/>
            </a:pPr>
            <a:r>
              <a:rPr lang="en-US" sz="3200" dirty="0">
                <a:solidFill>
                  <a:srgbClr val="213D3D"/>
                </a:solidFill>
                <a:latin typeface="Roboto"/>
              </a:rPr>
              <a:t>Get more members of our community enrolled in Medi-Cal so they can access preventative healthcare</a:t>
            </a:r>
          </a:p>
          <a:p>
            <a:pPr marL="514350" indent="-514350">
              <a:lnSpc>
                <a:spcPts val="3296"/>
              </a:lnSpc>
              <a:buAutoNum type="arabicPeriod" startAt="2"/>
            </a:pPr>
            <a:endParaRPr lang="en-US" sz="3200" dirty="0">
              <a:solidFill>
                <a:srgbClr val="213D3D"/>
              </a:solidFill>
              <a:latin typeface="Roboto"/>
            </a:endParaRPr>
          </a:p>
          <a:p>
            <a:pPr marL="514350" indent="-514350">
              <a:lnSpc>
                <a:spcPts val="3296"/>
              </a:lnSpc>
              <a:buAutoNum type="arabicPeriod" startAt="2"/>
            </a:pPr>
            <a:r>
              <a:rPr lang="en-US" sz="3200" dirty="0">
                <a:solidFill>
                  <a:srgbClr val="213D3D"/>
                </a:solidFill>
                <a:latin typeface="Roboto"/>
              </a:rPr>
              <a:t>Provide opportunities for our county and community-based organizations to receive </a:t>
            </a:r>
            <a:r>
              <a:rPr lang="en-US" sz="3200" u="sng" dirty="0">
                <a:solidFill>
                  <a:srgbClr val="213D3D"/>
                </a:solidFill>
                <a:latin typeface="Roboto"/>
              </a:rPr>
              <a:t>partial reimbursement</a:t>
            </a:r>
            <a:r>
              <a:rPr lang="en-US" sz="3200" dirty="0">
                <a:solidFill>
                  <a:srgbClr val="213D3D"/>
                </a:solidFill>
                <a:latin typeface="Roboto"/>
              </a:rPr>
              <a:t> for activities they are already doing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6024"/>
            <a:ext cx="8113637" cy="9258300"/>
            <a:chOff x="0" y="0"/>
            <a:chExt cx="10818183" cy="12344400"/>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763108" y="763108"/>
              <a:ext cx="12344400" cy="10818183"/>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697457" y="1759460"/>
              <a:ext cx="11282397" cy="9887483"/>
            </a:xfrm>
            <a:prstGeom prst="rect">
              <a:avLst/>
            </a:prstGeom>
          </p:spPr>
        </p:pic>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628622" y="2804136"/>
              <a:ext cx="10168886" cy="8911642"/>
            </a:xfrm>
            <a:prstGeom prst="rect">
              <a:avLst/>
            </a:prstGeom>
          </p:spPr>
        </p:pic>
      </p:grpSp>
      <p:pic>
        <p:nvPicPr>
          <p:cNvPr id="6"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638439" y="5273709"/>
            <a:ext cx="865419" cy="597139"/>
          </a:xfrm>
          <a:prstGeom prst="rect">
            <a:avLst/>
          </a:prstGeom>
        </p:spPr>
      </p:pic>
      <p:grpSp>
        <p:nvGrpSpPr>
          <p:cNvPr id="8" name="Group 8"/>
          <p:cNvGrpSpPr/>
          <p:nvPr/>
        </p:nvGrpSpPr>
        <p:grpSpPr>
          <a:xfrm>
            <a:off x="0" y="8511040"/>
            <a:ext cx="18288000" cy="1775960"/>
            <a:chOff x="0" y="0"/>
            <a:chExt cx="6671512" cy="647875"/>
          </a:xfrm>
        </p:grpSpPr>
        <p:sp>
          <p:nvSpPr>
            <p:cNvPr id="9" name="Freeform 9"/>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1" name="TextBox 11"/>
          <p:cNvSpPr txBox="1"/>
          <p:nvPr/>
        </p:nvSpPr>
        <p:spPr>
          <a:xfrm>
            <a:off x="2971800" y="248683"/>
            <a:ext cx="13411200"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Reimbursable CMAA Activities </a:t>
            </a:r>
          </a:p>
        </p:txBody>
      </p:sp>
      <p:sp>
        <p:nvSpPr>
          <p:cNvPr id="12" name="TextBox 12"/>
          <p:cNvSpPr txBox="1"/>
          <p:nvPr/>
        </p:nvSpPr>
        <p:spPr>
          <a:xfrm>
            <a:off x="6683732" y="1450735"/>
            <a:ext cx="11604268" cy="10295126"/>
          </a:xfrm>
          <a:prstGeom prst="rect">
            <a:avLst/>
          </a:prstGeom>
        </p:spPr>
        <p:txBody>
          <a:bodyPr wrap="square" lIns="0" tIns="0" rIns="0" bIns="0" rtlCol="0" anchor="t">
            <a:spAutoFit/>
          </a:bodyPr>
          <a:lstStyle/>
          <a:p>
            <a:pPr algn="ctr">
              <a:lnSpc>
                <a:spcPts val="3296"/>
              </a:lnSpc>
            </a:pPr>
            <a:r>
              <a:rPr lang="en-US" sz="4000" b="1" dirty="0">
                <a:solidFill>
                  <a:srgbClr val="213D3D"/>
                </a:solidFill>
                <a:latin typeface="Roboto"/>
              </a:rPr>
              <a:t>Case Management for Medi-Cal covered services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Making referrals, coordinating and/or monitoring the delivery of Medi-Cal services.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Examples:</a:t>
            </a:r>
          </a:p>
          <a:p>
            <a:pPr>
              <a:lnSpc>
                <a:spcPts val="3296"/>
              </a:lnSpc>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Coordinating transportation to Medi-Cal covered services</a:t>
            </a:r>
          </a:p>
          <a:p>
            <a:pPr marL="56515" lvl="0">
              <a:lnSpc>
                <a:spcPts val="3296"/>
              </a:lnSpc>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Helping a client order or refill a prescription</a:t>
            </a:r>
          </a:p>
          <a:p>
            <a:pPr marL="513715" lvl="0" indent="-457200">
              <a:lnSpc>
                <a:spcPts val="3296"/>
              </a:lnSpc>
              <a:buFont typeface="Arial" panose="020B0604020202020204" pitchFamily="34" charset="0"/>
              <a:buChar char="•"/>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Making a referral for a client to receive a physical examination or mental health service</a:t>
            </a:r>
          </a:p>
          <a:p>
            <a:pPr marL="56515" lvl="0">
              <a:lnSpc>
                <a:spcPts val="3296"/>
              </a:lnSpc>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Talking with other medical professionals about a client’s healthcare needs</a:t>
            </a:r>
          </a:p>
          <a:p>
            <a:pPr marL="56515" lvl="0">
              <a:lnSpc>
                <a:spcPts val="3296"/>
              </a:lnSpc>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Ensuring that services are being provided in accordance with client’s care plan.</a:t>
            </a:r>
          </a:p>
          <a:p>
            <a:pPr marL="56515" lvl="0">
              <a:lnSpc>
                <a:spcPts val="3296"/>
              </a:lnSpc>
              <a:defRPr/>
            </a:pPr>
            <a:endParaRPr lang="en-US" sz="3200" dirty="0">
              <a:solidFill>
                <a:srgbClr val="213D3D"/>
              </a:solidFill>
              <a:latin typeface="Roboto"/>
            </a:endParaRPr>
          </a:p>
          <a:p>
            <a:pPr marL="56515" lvl="0" defTabSz="457200">
              <a:defRPr/>
            </a:pPr>
            <a:endParaRPr lang="en-US" sz="3200" spc="5" dirty="0">
              <a:solidFill>
                <a:prstClr val="black"/>
              </a:solidFill>
              <a:latin typeface="Garamond"/>
              <a:cs typeface="Arial" panose="020B0604020202020204" pitchFamily="34" charset="0"/>
            </a:endParaRPr>
          </a:p>
          <a:p>
            <a:pPr marL="56515" lvl="0" defTabSz="457200">
              <a:defRPr/>
            </a:pPr>
            <a:endParaRPr lang="en-US" sz="3200" dirty="0">
              <a:solidFill>
                <a:prstClr val="black"/>
              </a:solidFill>
              <a:latin typeface="Roboto" panose="020B0604020202020204" charset="0"/>
              <a:ea typeface="Roboto" panose="020B0604020202020204" charset="0"/>
              <a:cs typeface="Roboto" panose="020B0604020202020204" charset="0"/>
            </a:endParaRP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Tree>
    <p:extLst>
      <p:ext uri="{BB962C8B-B14F-4D97-AF65-F5344CB8AC3E}">
        <p14:creationId xmlns:p14="http://schemas.microsoft.com/office/powerpoint/2010/main" val="3212411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9C358-F514-07BC-4065-ABEEFD7A33A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AE65B73-0F8A-2287-5810-7697C62FC5EE}"/>
              </a:ext>
            </a:extLst>
          </p:cNvPr>
          <p:cNvGrpSpPr/>
          <p:nvPr/>
        </p:nvGrpSpPr>
        <p:grpSpPr>
          <a:xfrm>
            <a:off x="0" y="-586024"/>
            <a:ext cx="8113637" cy="9258300"/>
            <a:chOff x="0" y="0"/>
            <a:chExt cx="10818183" cy="12344400"/>
          </a:xfrm>
        </p:grpSpPr>
        <p:pic>
          <p:nvPicPr>
            <p:cNvPr id="3" name="Picture 3">
              <a:extLst>
                <a:ext uri="{FF2B5EF4-FFF2-40B4-BE49-F238E27FC236}">
                  <a16:creationId xmlns:a16="http://schemas.microsoft.com/office/drawing/2014/main" id="{18A39EF1-DBEB-8E26-752F-A23733A162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763108" y="763108"/>
              <a:ext cx="12344400" cy="10818183"/>
            </a:xfrm>
            <a:prstGeom prst="rect">
              <a:avLst/>
            </a:prstGeom>
          </p:spPr>
        </p:pic>
        <p:pic>
          <p:nvPicPr>
            <p:cNvPr id="4" name="Picture 4">
              <a:extLst>
                <a:ext uri="{FF2B5EF4-FFF2-40B4-BE49-F238E27FC236}">
                  <a16:creationId xmlns:a16="http://schemas.microsoft.com/office/drawing/2014/main" id="{EE35B06B-8AC7-A589-30A6-021A7C9F0F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697457" y="1759460"/>
              <a:ext cx="11282397" cy="9887483"/>
            </a:xfrm>
            <a:prstGeom prst="rect">
              <a:avLst/>
            </a:prstGeom>
          </p:spPr>
        </p:pic>
        <p:pic>
          <p:nvPicPr>
            <p:cNvPr id="5" name="Picture 5">
              <a:extLst>
                <a:ext uri="{FF2B5EF4-FFF2-40B4-BE49-F238E27FC236}">
                  <a16:creationId xmlns:a16="http://schemas.microsoft.com/office/drawing/2014/main" id="{79D1A0CD-D1B3-CA79-E3AF-B1B5DF0890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628622" y="2804136"/>
              <a:ext cx="10168886" cy="8911642"/>
            </a:xfrm>
            <a:prstGeom prst="rect">
              <a:avLst/>
            </a:prstGeom>
          </p:spPr>
        </p:pic>
      </p:grpSp>
      <p:pic>
        <p:nvPicPr>
          <p:cNvPr id="6" name="Picture 6">
            <a:extLst>
              <a:ext uri="{FF2B5EF4-FFF2-40B4-BE49-F238E27FC236}">
                <a16:creationId xmlns:a16="http://schemas.microsoft.com/office/drawing/2014/main" id="{268741C9-CDE0-08BB-A31B-7448688E38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638439" y="5273709"/>
            <a:ext cx="865419" cy="597139"/>
          </a:xfrm>
          <a:prstGeom prst="rect">
            <a:avLst/>
          </a:prstGeom>
        </p:spPr>
      </p:pic>
      <p:grpSp>
        <p:nvGrpSpPr>
          <p:cNvPr id="8" name="Group 8">
            <a:extLst>
              <a:ext uri="{FF2B5EF4-FFF2-40B4-BE49-F238E27FC236}">
                <a16:creationId xmlns:a16="http://schemas.microsoft.com/office/drawing/2014/main" id="{80CB6A70-729B-0B60-0D0D-81FC2789FC5A}"/>
              </a:ext>
            </a:extLst>
          </p:cNvPr>
          <p:cNvGrpSpPr/>
          <p:nvPr/>
        </p:nvGrpSpPr>
        <p:grpSpPr>
          <a:xfrm>
            <a:off x="0" y="8511040"/>
            <a:ext cx="18288000" cy="1775960"/>
            <a:chOff x="0" y="0"/>
            <a:chExt cx="6671512" cy="647875"/>
          </a:xfrm>
        </p:grpSpPr>
        <p:sp>
          <p:nvSpPr>
            <p:cNvPr id="9" name="Freeform 9">
              <a:extLst>
                <a:ext uri="{FF2B5EF4-FFF2-40B4-BE49-F238E27FC236}">
                  <a16:creationId xmlns:a16="http://schemas.microsoft.com/office/drawing/2014/main" id="{B9AB6162-DC38-55B6-463E-641073A610FB}"/>
                </a:ext>
              </a:extLst>
            </p:cNvPr>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1" name="TextBox 11">
            <a:extLst>
              <a:ext uri="{FF2B5EF4-FFF2-40B4-BE49-F238E27FC236}">
                <a16:creationId xmlns:a16="http://schemas.microsoft.com/office/drawing/2014/main" id="{CCEF68B2-37BB-BD2B-9CE2-01FCD15C7783}"/>
              </a:ext>
            </a:extLst>
          </p:cNvPr>
          <p:cNvSpPr txBox="1"/>
          <p:nvPr/>
        </p:nvSpPr>
        <p:spPr>
          <a:xfrm>
            <a:off x="2362200" y="248683"/>
            <a:ext cx="15925800"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CMAA Activity Limitations </a:t>
            </a:r>
          </a:p>
        </p:txBody>
      </p:sp>
      <p:sp>
        <p:nvSpPr>
          <p:cNvPr id="12" name="TextBox 12">
            <a:extLst>
              <a:ext uri="{FF2B5EF4-FFF2-40B4-BE49-F238E27FC236}">
                <a16:creationId xmlns:a16="http://schemas.microsoft.com/office/drawing/2014/main" id="{C66465FB-6B20-B037-D44B-AD82B1BE1374}"/>
              </a:ext>
            </a:extLst>
          </p:cNvPr>
          <p:cNvSpPr txBox="1"/>
          <p:nvPr/>
        </p:nvSpPr>
        <p:spPr>
          <a:xfrm>
            <a:off x="6683732" y="1450735"/>
            <a:ext cx="11604268" cy="8248412"/>
          </a:xfrm>
          <a:prstGeom prst="rect">
            <a:avLst/>
          </a:prstGeom>
        </p:spPr>
        <p:txBody>
          <a:bodyPr wrap="square" lIns="0" tIns="0" rIns="0" bIns="0" rtlCol="0" anchor="t">
            <a:spAutoFit/>
          </a:bodyPr>
          <a:lstStyle/>
          <a:p>
            <a:pPr algn="ctr">
              <a:lnSpc>
                <a:spcPts val="3296"/>
              </a:lnSpc>
            </a:pPr>
            <a:r>
              <a:rPr lang="en-US" sz="4000" b="1" dirty="0">
                <a:solidFill>
                  <a:srgbClr val="213D3D"/>
                </a:solidFill>
                <a:latin typeface="Roboto"/>
              </a:rPr>
              <a:t>Case Management for Medi-Cal covered services</a:t>
            </a:r>
          </a:p>
          <a:p>
            <a:pPr>
              <a:lnSpc>
                <a:spcPts val="3296"/>
              </a:lnSpc>
            </a:pPr>
            <a:endParaRPr lang="en-US" sz="3000" dirty="0">
              <a:solidFill>
                <a:srgbClr val="213D3D"/>
              </a:solidFill>
              <a:latin typeface="Roboto"/>
            </a:endParaRPr>
          </a:p>
          <a:p>
            <a:pPr>
              <a:lnSpc>
                <a:spcPts val="3296"/>
              </a:lnSpc>
            </a:pPr>
            <a:r>
              <a:rPr lang="en-US" sz="3000" dirty="0">
                <a:solidFill>
                  <a:srgbClr val="213D3D"/>
                </a:solidFill>
                <a:latin typeface="Roboto"/>
              </a:rPr>
              <a:t>For </a:t>
            </a:r>
            <a:r>
              <a:rPr lang="en-US" sz="3000" dirty="0" err="1">
                <a:solidFill>
                  <a:srgbClr val="213D3D"/>
                </a:solidFill>
                <a:latin typeface="Roboto"/>
              </a:rPr>
              <a:t>conservatees</a:t>
            </a:r>
            <a:r>
              <a:rPr lang="en-US" sz="3000" dirty="0">
                <a:solidFill>
                  <a:srgbClr val="213D3D"/>
                </a:solidFill>
                <a:latin typeface="Roboto"/>
              </a:rPr>
              <a:t> residing in a Skilled Nursing Facility (SNF), only monitoring the care plan and ensuring services are being delivered and assisting with Medi-Cal applications is allowable.</a:t>
            </a:r>
          </a:p>
          <a:p>
            <a:pPr marL="56515" lvl="0">
              <a:lnSpc>
                <a:spcPts val="3296"/>
              </a:lnSpc>
              <a:defRPr/>
            </a:pPr>
            <a:endParaRPr lang="en-US" sz="3000" dirty="0">
              <a:solidFill>
                <a:srgbClr val="213D3D"/>
              </a:solidFill>
              <a:latin typeface="Roboto"/>
            </a:endParaRPr>
          </a:p>
          <a:p>
            <a:pPr marL="56515">
              <a:lnSpc>
                <a:spcPts val="3296"/>
              </a:lnSpc>
              <a:defRPr/>
            </a:pPr>
            <a:r>
              <a:rPr lang="en-US" sz="3000" dirty="0">
                <a:solidFill>
                  <a:srgbClr val="213D3D"/>
                </a:solidFill>
                <a:latin typeface="Roboto"/>
              </a:rPr>
              <a:t>For </a:t>
            </a:r>
            <a:r>
              <a:rPr lang="en-US" sz="3000" dirty="0" err="1">
                <a:solidFill>
                  <a:srgbClr val="213D3D"/>
                </a:solidFill>
                <a:latin typeface="Roboto"/>
              </a:rPr>
              <a:t>conservatees</a:t>
            </a:r>
            <a:r>
              <a:rPr lang="en-US" sz="3000" dirty="0">
                <a:solidFill>
                  <a:srgbClr val="213D3D"/>
                </a:solidFill>
                <a:latin typeface="Roboto"/>
              </a:rPr>
              <a:t> ages 21-64 residing in Institutions for Mental Disease (IMD), only assisting with Medi-Cal applications is allowable unless:</a:t>
            </a:r>
          </a:p>
          <a:p>
            <a:pPr marL="513715" indent="-457200">
              <a:lnSpc>
                <a:spcPts val="3296"/>
              </a:lnSpc>
              <a:buFont typeface="Arial" panose="020B0604020202020204" pitchFamily="34" charset="0"/>
              <a:buChar char="•"/>
              <a:defRPr/>
            </a:pPr>
            <a:r>
              <a:rPr lang="en-US" sz="3000" dirty="0">
                <a:solidFill>
                  <a:srgbClr val="213D3D"/>
                </a:solidFill>
                <a:latin typeface="Roboto"/>
              </a:rPr>
              <a:t>The </a:t>
            </a:r>
            <a:r>
              <a:rPr lang="en-US" sz="3000" dirty="0" err="1">
                <a:solidFill>
                  <a:srgbClr val="213D3D"/>
                </a:solidFill>
                <a:latin typeface="Roboto"/>
              </a:rPr>
              <a:t>conservatee</a:t>
            </a:r>
            <a:r>
              <a:rPr lang="en-US" sz="3000" dirty="0">
                <a:solidFill>
                  <a:srgbClr val="213D3D"/>
                </a:solidFill>
                <a:latin typeface="Roboto"/>
              </a:rPr>
              <a:t> is receiving Substance Use Disorder (SUD) services with a short-term stay of no more than 90 days</a:t>
            </a:r>
          </a:p>
          <a:p>
            <a:pPr marL="513715" indent="-457200">
              <a:lnSpc>
                <a:spcPts val="3296"/>
              </a:lnSpc>
              <a:buFont typeface="Arial" panose="020B0604020202020204" pitchFamily="34" charset="0"/>
              <a:buChar char="•"/>
              <a:defRPr/>
            </a:pPr>
            <a:r>
              <a:rPr lang="en-US" sz="3000" dirty="0">
                <a:solidFill>
                  <a:srgbClr val="213D3D"/>
                </a:solidFill>
                <a:latin typeface="Roboto"/>
              </a:rPr>
              <a:t>The </a:t>
            </a:r>
            <a:r>
              <a:rPr lang="en-US" sz="3000" dirty="0" err="1">
                <a:solidFill>
                  <a:srgbClr val="213D3D"/>
                </a:solidFill>
                <a:latin typeface="Roboto"/>
              </a:rPr>
              <a:t>conservatee</a:t>
            </a:r>
            <a:r>
              <a:rPr lang="en-US" sz="3000" dirty="0">
                <a:solidFill>
                  <a:srgbClr val="213D3D"/>
                </a:solidFill>
                <a:latin typeface="Roboto"/>
              </a:rPr>
              <a:t> is receiving Severe Mental Illness (SMI) services with a short-term stay of no more than 60 days</a:t>
            </a:r>
          </a:p>
          <a:p>
            <a:pPr marL="56515">
              <a:lnSpc>
                <a:spcPts val="3296"/>
              </a:lnSpc>
              <a:defRPr/>
            </a:pPr>
            <a:endParaRPr lang="en-US" sz="3000" dirty="0">
              <a:solidFill>
                <a:srgbClr val="213D3D"/>
              </a:solidFill>
              <a:latin typeface="Roboto"/>
            </a:endParaRPr>
          </a:p>
          <a:p>
            <a:pPr marL="56515" lvl="0" defTabSz="457200">
              <a:defRPr/>
            </a:pPr>
            <a:r>
              <a:rPr lang="en-US" sz="3000" dirty="0">
                <a:solidFill>
                  <a:srgbClr val="213D3D"/>
                </a:solidFill>
                <a:latin typeface="Roboto"/>
              </a:rPr>
              <a:t>There are no limitations in case management services for </a:t>
            </a:r>
            <a:r>
              <a:rPr lang="en-US" sz="3000" dirty="0" err="1">
                <a:solidFill>
                  <a:srgbClr val="213D3D"/>
                </a:solidFill>
                <a:latin typeface="Roboto"/>
              </a:rPr>
              <a:t>conservatees</a:t>
            </a:r>
            <a:r>
              <a:rPr lang="en-US" sz="3000" dirty="0">
                <a:solidFill>
                  <a:srgbClr val="213D3D"/>
                </a:solidFill>
                <a:latin typeface="Roboto"/>
              </a:rPr>
              <a:t> residing in Board &amp; Care, Independent Living, &amp; Adult Foster Care.</a:t>
            </a: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
        <p:nvSpPr>
          <p:cNvPr id="7" name="TextBox 6">
            <a:extLst>
              <a:ext uri="{FF2B5EF4-FFF2-40B4-BE49-F238E27FC236}">
                <a16:creationId xmlns:a16="http://schemas.microsoft.com/office/drawing/2014/main" id="{1FF64B82-EF94-9295-398A-A052A94B0334}"/>
              </a:ext>
            </a:extLst>
          </p:cNvPr>
          <p:cNvSpPr txBox="1"/>
          <p:nvPr/>
        </p:nvSpPr>
        <p:spPr>
          <a:xfrm>
            <a:off x="533400" y="8672276"/>
            <a:ext cx="17145000" cy="1323439"/>
          </a:xfrm>
          <a:prstGeom prst="rect">
            <a:avLst/>
          </a:prstGeom>
          <a:noFill/>
        </p:spPr>
        <p:txBody>
          <a:bodyPr wrap="square" rtlCol="0">
            <a:spAutoFit/>
          </a:bodyPr>
          <a:lstStyle/>
          <a:p>
            <a:r>
              <a:rPr lang="en-US" sz="2000" i="1" dirty="0">
                <a:solidFill>
                  <a:schemeClr val="bg1"/>
                </a:solidFill>
                <a:latin typeface="Roboto" panose="02000000000000000000" pitchFamily="2" charset="0"/>
                <a:ea typeface="Roboto" panose="02000000000000000000" pitchFamily="2" charset="0"/>
                <a:cs typeface="Roboto" panose="02000000000000000000" pitchFamily="2" charset="0"/>
              </a:rPr>
              <a:t>The IMD exclusion is a long-standing policy under Medicaid that prohibits the federal government from providing federal Medicaid funds (FFP) to states for services rendered to certain Medicaid-eligible individuals who are patients in IMDs (§1905(a)(30)(B) of the Social Security Act [SSA]). When a Medicaid-eligible individual is a patient in an IMD, the individual cannot receive Medicaid coverage for services provided inside or outside the IMD. The IMD exclusion applies to individuals aged 21 through 64.</a:t>
            </a:r>
          </a:p>
        </p:txBody>
      </p:sp>
    </p:spTree>
    <p:extLst>
      <p:ext uri="{BB962C8B-B14F-4D97-AF65-F5344CB8AC3E}">
        <p14:creationId xmlns:p14="http://schemas.microsoft.com/office/powerpoint/2010/main" val="3815590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6024"/>
            <a:ext cx="8113637" cy="9258300"/>
            <a:chOff x="0" y="0"/>
            <a:chExt cx="10818183" cy="12344400"/>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763108" y="763108"/>
              <a:ext cx="12344400" cy="10818183"/>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697457" y="1759460"/>
              <a:ext cx="11282397" cy="9887483"/>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628622" y="2804136"/>
              <a:ext cx="10168886" cy="8911642"/>
            </a:xfrm>
            <a:prstGeom prst="rect">
              <a:avLst/>
            </a:prstGeom>
          </p:spPr>
        </p:pic>
      </p:grpSp>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38439" y="5273709"/>
            <a:ext cx="865419" cy="597139"/>
          </a:xfrm>
          <a:prstGeom prst="rect">
            <a:avLst/>
          </a:prstGeom>
        </p:spPr>
      </p:pic>
      <p:grpSp>
        <p:nvGrpSpPr>
          <p:cNvPr id="8" name="Group 8"/>
          <p:cNvGrpSpPr/>
          <p:nvPr/>
        </p:nvGrpSpPr>
        <p:grpSpPr>
          <a:xfrm>
            <a:off x="0" y="8511040"/>
            <a:ext cx="18288000" cy="1775960"/>
            <a:chOff x="0" y="0"/>
            <a:chExt cx="6671512" cy="647875"/>
          </a:xfrm>
        </p:grpSpPr>
        <p:sp>
          <p:nvSpPr>
            <p:cNvPr id="9" name="Freeform 9"/>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1" name="TextBox 11"/>
          <p:cNvSpPr txBox="1"/>
          <p:nvPr/>
        </p:nvSpPr>
        <p:spPr>
          <a:xfrm>
            <a:off x="2971800" y="248683"/>
            <a:ext cx="13411200"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Reimbursable CMAA Activities </a:t>
            </a:r>
          </a:p>
        </p:txBody>
      </p:sp>
      <p:sp>
        <p:nvSpPr>
          <p:cNvPr id="12" name="TextBox 12"/>
          <p:cNvSpPr txBox="1"/>
          <p:nvPr/>
        </p:nvSpPr>
        <p:spPr>
          <a:xfrm>
            <a:off x="6683732" y="1450735"/>
            <a:ext cx="11604268" cy="9310241"/>
          </a:xfrm>
          <a:prstGeom prst="rect">
            <a:avLst/>
          </a:prstGeom>
        </p:spPr>
        <p:txBody>
          <a:bodyPr wrap="square" lIns="0" tIns="0" rIns="0" bIns="0" rtlCol="0" anchor="t">
            <a:spAutoFit/>
          </a:bodyPr>
          <a:lstStyle/>
          <a:p>
            <a:pPr algn="ctr">
              <a:lnSpc>
                <a:spcPts val="3296"/>
              </a:lnSpc>
            </a:pPr>
            <a:r>
              <a:rPr lang="en-US" sz="4000" b="1" dirty="0">
                <a:solidFill>
                  <a:srgbClr val="213D3D"/>
                </a:solidFill>
                <a:latin typeface="Roboto"/>
              </a:rPr>
              <a:t>Facilitating Medi-Cal Applications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Time spent explaining Medi-Cal eligibility rules and processes, assisting with the completion of a Medi-Cal application, gathering information related to the application, and providing proper Medi-Cal forms.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Examples:</a:t>
            </a:r>
          </a:p>
          <a:p>
            <a:pPr>
              <a:lnSpc>
                <a:spcPts val="3296"/>
              </a:lnSpc>
            </a:pPr>
            <a:endParaRPr lang="en-US" sz="3200" dirty="0">
              <a:solidFill>
                <a:srgbClr val="213D3D"/>
              </a:solidFill>
              <a:latin typeface="Roboto"/>
            </a:endParaRPr>
          </a:p>
          <a:p>
            <a:pPr marL="457200" indent="-457200">
              <a:lnSpc>
                <a:spcPts val="3296"/>
              </a:lnSpc>
              <a:buFont typeface="Arial" panose="020B0604020202020204" pitchFamily="34" charset="0"/>
              <a:buChar char="•"/>
              <a:defRPr/>
            </a:pPr>
            <a:r>
              <a:rPr lang="en-US" sz="3200" dirty="0">
                <a:solidFill>
                  <a:srgbClr val="213D3D"/>
                </a:solidFill>
                <a:latin typeface="Roboto"/>
              </a:rPr>
              <a:t>Collecting, packaging, and providing all forms in preparation of the Medi-Cal Eligibility Determination</a:t>
            </a:r>
          </a:p>
          <a:p>
            <a:pPr indent="-457200">
              <a:lnSpc>
                <a:spcPts val="3296"/>
              </a:lnSpc>
              <a:buFont typeface="Arial" panose="020B0604020202020204" pitchFamily="34" charset="0"/>
              <a:buChar char="•"/>
              <a:defRPr/>
            </a:pPr>
            <a:endParaRPr lang="en-US" sz="3200" dirty="0">
              <a:solidFill>
                <a:srgbClr val="213D3D"/>
              </a:solidFill>
              <a:latin typeface="Roboto"/>
            </a:endParaRPr>
          </a:p>
          <a:p>
            <a:pPr marL="457200" lvl="0" indent="-457200">
              <a:lnSpc>
                <a:spcPts val="3296"/>
              </a:lnSpc>
              <a:buFont typeface="Arial" panose="020B0604020202020204" pitchFamily="34" charset="0"/>
              <a:buChar char="•"/>
              <a:defRPr/>
            </a:pPr>
            <a:r>
              <a:rPr lang="en-US" sz="3200" dirty="0">
                <a:solidFill>
                  <a:srgbClr val="213D3D"/>
                </a:solidFill>
                <a:latin typeface="Roboto"/>
              </a:rPr>
              <a:t>Verifying a client's current Medi-Cal status</a:t>
            </a:r>
          </a:p>
          <a:p>
            <a:pPr marL="457200" lvl="0" indent="-457200">
              <a:lnSpc>
                <a:spcPts val="3296"/>
              </a:lnSpc>
              <a:buFont typeface="Arial" panose="020B0604020202020204" pitchFamily="34" charset="0"/>
              <a:buChar char="•"/>
              <a:defRPr/>
            </a:pPr>
            <a:endParaRPr lang="en-US" sz="3200" dirty="0">
              <a:solidFill>
                <a:srgbClr val="213D3D"/>
              </a:solidFill>
              <a:latin typeface="Roboto"/>
            </a:endParaRPr>
          </a:p>
          <a:p>
            <a:pPr marL="457200" lvl="0" indent="-457200">
              <a:lnSpc>
                <a:spcPts val="3296"/>
              </a:lnSpc>
              <a:buFont typeface="Arial" panose="020B0604020202020204" pitchFamily="34" charset="0"/>
              <a:buChar char="•"/>
              <a:defRPr/>
            </a:pPr>
            <a:r>
              <a:rPr lang="en-US" sz="3200" dirty="0">
                <a:solidFill>
                  <a:srgbClr val="213D3D"/>
                </a:solidFill>
                <a:latin typeface="Roboto"/>
              </a:rPr>
              <a:t>Assisting clients with the Medi-Cal appeals process</a:t>
            </a:r>
          </a:p>
          <a:p>
            <a:pPr marL="457200" lvl="0" indent="-457200">
              <a:lnSpc>
                <a:spcPts val="3296"/>
              </a:lnSpc>
              <a:buFont typeface="Arial" panose="020B0604020202020204" pitchFamily="34" charset="0"/>
              <a:buChar char="•"/>
              <a:defRPr/>
            </a:pPr>
            <a:endParaRPr lang="en-US" sz="3200" dirty="0">
              <a:solidFill>
                <a:srgbClr val="213D3D"/>
              </a:solidFill>
              <a:latin typeface="Roboto"/>
            </a:endParaRPr>
          </a:p>
          <a:p>
            <a:pPr marL="457200" lvl="0" indent="-457200">
              <a:lnSpc>
                <a:spcPts val="3296"/>
              </a:lnSpc>
              <a:buFont typeface="Arial" panose="020B0604020202020204" pitchFamily="34" charset="0"/>
              <a:buChar char="•"/>
              <a:defRPr/>
            </a:pPr>
            <a:r>
              <a:rPr lang="en-US" sz="3200" dirty="0">
                <a:solidFill>
                  <a:srgbClr val="213D3D"/>
                </a:solidFill>
                <a:latin typeface="Roboto"/>
              </a:rPr>
              <a:t>Gathering additional information for the Medi-Cal application process for clients</a:t>
            </a:r>
          </a:p>
          <a:p>
            <a:pPr marL="457200" indent="-457200">
              <a:lnSpc>
                <a:spcPts val="3296"/>
              </a:lnSpc>
              <a:buFont typeface="Arial" panose="020B0604020202020204" pitchFamily="34" charset="0"/>
              <a:buChar char="•"/>
              <a:defRPr/>
            </a:pPr>
            <a:endParaRPr lang="en-US" sz="3200" dirty="0">
              <a:solidFill>
                <a:srgbClr val="213D3D"/>
              </a:solidFill>
              <a:latin typeface="Roboto"/>
            </a:endParaRPr>
          </a:p>
          <a:p>
            <a:pPr marL="457200" indent="-457200">
              <a:lnSpc>
                <a:spcPts val="3296"/>
              </a:lnSpc>
              <a:buFont typeface="Arial" panose="020B0604020202020204" pitchFamily="34" charset="0"/>
              <a:buChar char="•"/>
              <a:defRPr/>
            </a:pPr>
            <a:r>
              <a:rPr lang="en-US" sz="3200" dirty="0">
                <a:solidFill>
                  <a:srgbClr val="213D3D"/>
                </a:solidFill>
                <a:latin typeface="Roboto"/>
              </a:rPr>
              <a:t>Changing counties for Medi-Cal</a:t>
            </a: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Tree>
    <p:extLst>
      <p:ext uri="{BB962C8B-B14F-4D97-AF65-F5344CB8AC3E}">
        <p14:creationId xmlns:p14="http://schemas.microsoft.com/office/powerpoint/2010/main" val="1217845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6024"/>
            <a:ext cx="8113637" cy="9258300"/>
            <a:chOff x="0" y="0"/>
            <a:chExt cx="10818183" cy="12344400"/>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763108" y="763108"/>
              <a:ext cx="12344400" cy="10818183"/>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697457" y="1759460"/>
              <a:ext cx="11282397" cy="9887483"/>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628622" y="2804136"/>
              <a:ext cx="10168886" cy="8911642"/>
            </a:xfrm>
            <a:prstGeom prst="rect">
              <a:avLst/>
            </a:prstGeom>
          </p:spPr>
        </p:pic>
      </p:grpSp>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38439" y="5273709"/>
            <a:ext cx="865419" cy="597139"/>
          </a:xfrm>
          <a:prstGeom prst="rect">
            <a:avLst/>
          </a:prstGeom>
        </p:spPr>
      </p:pic>
      <p:grpSp>
        <p:nvGrpSpPr>
          <p:cNvPr id="8" name="Group 8"/>
          <p:cNvGrpSpPr/>
          <p:nvPr/>
        </p:nvGrpSpPr>
        <p:grpSpPr>
          <a:xfrm>
            <a:off x="0" y="8511040"/>
            <a:ext cx="18288000" cy="1775960"/>
            <a:chOff x="0" y="0"/>
            <a:chExt cx="6671512" cy="647875"/>
          </a:xfrm>
        </p:grpSpPr>
        <p:sp>
          <p:nvSpPr>
            <p:cNvPr id="9" name="Freeform 9"/>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1" name="TextBox 11"/>
          <p:cNvSpPr txBox="1"/>
          <p:nvPr/>
        </p:nvSpPr>
        <p:spPr>
          <a:xfrm>
            <a:off x="2971800" y="248683"/>
            <a:ext cx="13411200"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Reimbursable CMAA Activities </a:t>
            </a:r>
          </a:p>
        </p:txBody>
      </p:sp>
      <p:sp>
        <p:nvSpPr>
          <p:cNvPr id="12" name="TextBox 12"/>
          <p:cNvSpPr txBox="1"/>
          <p:nvPr/>
        </p:nvSpPr>
        <p:spPr>
          <a:xfrm>
            <a:off x="6683732" y="1450735"/>
            <a:ext cx="11604268" cy="9379491"/>
          </a:xfrm>
          <a:prstGeom prst="rect">
            <a:avLst/>
          </a:prstGeom>
        </p:spPr>
        <p:txBody>
          <a:bodyPr wrap="square" lIns="0" tIns="0" rIns="0" bIns="0" rtlCol="0" anchor="t">
            <a:spAutoFit/>
          </a:bodyPr>
          <a:lstStyle/>
          <a:p>
            <a:pPr algn="ctr">
              <a:lnSpc>
                <a:spcPts val="3296"/>
              </a:lnSpc>
            </a:pPr>
            <a:r>
              <a:rPr lang="en-US" sz="4000" b="1" dirty="0">
                <a:solidFill>
                  <a:srgbClr val="213D3D"/>
                </a:solidFill>
                <a:latin typeface="Roboto"/>
              </a:rPr>
              <a:t>Program Planning and Policy Development to increase Medi-Cal system capacity</a:t>
            </a:r>
            <a:endParaRPr lang="en-US" sz="3200" dirty="0">
              <a:solidFill>
                <a:srgbClr val="213D3D"/>
              </a:solidFill>
              <a:latin typeface="Roboto"/>
            </a:endParaRP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Performing activities around and developing strategies to increase Medi-Cal system capacity and close Medi-Cal service gaps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Examples:</a:t>
            </a:r>
          </a:p>
          <a:p>
            <a:pPr>
              <a:lnSpc>
                <a:spcPts val="3296"/>
              </a:lnSpc>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The portion of deputy support meetings where focus is on Medi-Cal services</a:t>
            </a:r>
          </a:p>
          <a:p>
            <a:pPr marL="56515" lvl="0">
              <a:lnSpc>
                <a:spcPts val="3296"/>
              </a:lnSpc>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Monitoring Institution for Mental Disease (IMD) or Skilled Nursing Facility (SNF) contracts to ensure required services are being provided</a:t>
            </a:r>
          </a:p>
          <a:p>
            <a:pPr marL="56515" lvl="0">
              <a:lnSpc>
                <a:spcPts val="3296"/>
              </a:lnSpc>
              <a:defRPr/>
            </a:pPr>
            <a:endParaRPr lang="en-US" sz="3200" dirty="0">
              <a:solidFill>
                <a:srgbClr val="213D3D"/>
              </a:solidFill>
              <a:latin typeface="Roboto"/>
            </a:endParaRPr>
          </a:p>
          <a:p>
            <a:pPr marL="513715" lvl="0" indent="-457200">
              <a:lnSpc>
                <a:spcPts val="3296"/>
              </a:lnSpc>
              <a:buFont typeface="Arial" panose="020B0604020202020204" pitchFamily="34" charset="0"/>
              <a:buChar char="•"/>
              <a:defRPr/>
            </a:pPr>
            <a:r>
              <a:rPr lang="en-US" sz="3200" dirty="0">
                <a:solidFill>
                  <a:srgbClr val="213D3D"/>
                </a:solidFill>
                <a:latin typeface="Roboto"/>
              </a:rPr>
              <a:t>Drafting, editing, reviewing, and gathering data related to the need for additional Substance Use Disorder (SUD) or mental health treatment facilities for </a:t>
            </a:r>
            <a:r>
              <a:rPr lang="en-US" sz="3200" dirty="0" err="1">
                <a:solidFill>
                  <a:srgbClr val="213D3D"/>
                </a:solidFill>
                <a:latin typeface="Roboto"/>
              </a:rPr>
              <a:t>conservatees</a:t>
            </a:r>
            <a:endParaRPr lang="en-US" sz="3200" spc="5" dirty="0">
              <a:solidFill>
                <a:prstClr val="black"/>
              </a:solidFill>
              <a:latin typeface="Garamond"/>
              <a:cs typeface="Arial" panose="020B0604020202020204" pitchFamily="34" charset="0"/>
            </a:endParaRPr>
          </a:p>
          <a:p>
            <a:pPr marL="56515" lvl="0" defTabSz="457200">
              <a:defRPr/>
            </a:pPr>
            <a:endParaRPr lang="en-US" sz="3200" dirty="0">
              <a:solidFill>
                <a:prstClr val="black"/>
              </a:solidFill>
              <a:latin typeface="Roboto" panose="020B0604020202020204" charset="0"/>
              <a:ea typeface="Roboto" panose="020B0604020202020204" charset="0"/>
              <a:cs typeface="Roboto" panose="020B0604020202020204" charset="0"/>
            </a:endParaRP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Tree>
    <p:extLst>
      <p:ext uri="{BB962C8B-B14F-4D97-AF65-F5344CB8AC3E}">
        <p14:creationId xmlns:p14="http://schemas.microsoft.com/office/powerpoint/2010/main" val="799897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0171501" y="493095"/>
            <a:ext cx="8609594" cy="7623404"/>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4" name="TextBox 14"/>
          <p:cNvSpPr txBox="1"/>
          <p:nvPr/>
        </p:nvSpPr>
        <p:spPr>
          <a:xfrm>
            <a:off x="551412" y="542446"/>
            <a:ext cx="8620492"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Time Study Process</a:t>
            </a:r>
          </a:p>
        </p:txBody>
      </p:sp>
      <p:pic>
        <p:nvPicPr>
          <p:cNvPr id="12" name="Picture 11">
            <a:extLst>
              <a:ext uri="{FF2B5EF4-FFF2-40B4-BE49-F238E27FC236}">
                <a16:creationId xmlns:a16="http://schemas.microsoft.com/office/drawing/2014/main" id="{71B0A80D-1C3F-403E-9331-404FC94E7F73}"/>
              </a:ext>
            </a:extLst>
          </p:cNvPr>
          <p:cNvPicPr>
            <a:picLocks noChangeAspect="1"/>
          </p:cNvPicPr>
          <p:nvPr/>
        </p:nvPicPr>
        <p:blipFill>
          <a:blip r:embed="rId10"/>
          <a:stretch>
            <a:fillRect/>
          </a:stretch>
        </p:blipFill>
        <p:spPr>
          <a:xfrm>
            <a:off x="0" y="2704570"/>
            <a:ext cx="12811681" cy="4495800"/>
          </a:xfrm>
          <a:prstGeom prst="rect">
            <a:avLst/>
          </a:prstGeom>
        </p:spPr>
      </p:pic>
      <p:sp>
        <p:nvSpPr>
          <p:cNvPr id="15" name="TextBox 14">
            <a:extLst>
              <a:ext uri="{FF2B5EF4-FFF2-40B4-BE49-F238E27FC236}">
                <a16:creationId xmlns:a16="http://schemas.microsoft.com/office/drawing/2014/main" id="{26584DA0-5DE5-42E4-95BA-8BD7E7B1A313}"/>
              </a:ext>
            </a:extLst>
          </p:cNvPr>
          <p:cNvSpPr txBox="1"/>
          <p:nvPr/>
        </p:nvSpPr>
        <p:spPr>
          <a:xfrm>
            <a:off x="528696" y="1530164"/>
            <a:ext cx="12268200" cy="1069075"/>
          </a:xfrm>
          <a:prstGeom prst="rect">
            <a:avLst/>
          </a:prstGeom>
        </p:spPr>
        <p:txBody>
          <a:bodyPr wrap="square" lIns="0" tIns="0" rIns="0" bIns="0" rtlCol="0" anchor="t">
            <a:spAutoFit/>
          </a:bodyPr>
          <a:lstStyle/>
          <a:p>
            <a:pPr>
              <a:lnSpc>
                <a:spcPts val="9799"/>
              </a:lnSpc>
            </a:pPr>
            <a:r>
              <a:rPr lang="en-US" sz="4000" dirty="0">
                <a:solidFill>
                  <a:srgbClr val="328264"/>
                </a:solidFill>
                <a:latin typeface="Roboto Slab Regular Bold"/>
              </a:rPr>
              <a:t>Example of an Electronic Time Study System</a:t>
            </a:r>
          </a:p>
        </p:txBody>
      </p:sp>
      <p:sp>
        <p:nvSpPr>
          <p:cNvPr id="11" name="TextBox 10">
            <a:extLst>
              <a:ext uri="{FF2B5EF4-FFF2-40B4-BE49-F238E27FC236}">
                <a16:creationId xmlns:a16="http://schemas.microsoft.com/office/drawing/2014/main" id="{85D4147C-36AB-429A-965D-1B5A5E6DB018}"/>
              </a:ext>
            </a:extLst>
          </p:cNvPr>
          <p:cNvSpPr txBox="1"/>
          <p:nvPr/>
        </p:nvSpPr>
        <p:spPr>
          <a:xfrm>
            <a:off x="46710" y="7606165"/>
            <a:ext cx="16760595" cy="523220"/>
          </a:xfrm>
          <a:prstGeom prst="rect">
            <a:avLst/>
          </a:prstGeom>
          <a:noFill/>
        </p:spPr>
        <p:txBody>
          <a:bodyPr wrap="square" rtlCol="0">
            <a:spAutoFit/>
          </a:bodyPr>
          <a:lstStyle/>
          <a:p>
            <a:r>
              <a:rPr lang="en-US" sz="2800" dirty="0">
                <a:latin typeface="Roboto" panose="020B0604020202020204" charset="0"/>
                <a:ea typeface="Roboto" panose="020B0604020202020204" charset="0"/>
                <a:cs typeface="Roboto" panose="020B0604020202020204" charset="0"/>
              </a:rPr>
              <a:t>A daily time study is required to allocate hours between reimbursable and non-reimbursable codes.</a:t>
            </a:r>
          </a:p>
        </p:txBody>
      </p:sp>
    </p:spTree>
    <p:extLst>
      <p:ext uri="{BB962C8B-B14F-4D97-AF65-F5344CB8AC3E}">
        <p14:creationId xmlns:p14="http://schemas.microsoft.com/office/powerpoint/2010/main" val="2690920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511040"/>
            <a:ext cx="18288000" cy="1775960"/>
            <a:chOff x="0" y="0"/>
            <a:chExt cx="6671512" cy="647875"/>
          </a:xfrm>
        </p:grpSpPr>
        <p:sp>
          <p:nvSpPr>
            <p:cNvPr id="3" name="Freeform 3"/>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5" name="TextBox 5"/>
          <p:cNvSpPr txBox="1"/>
          <p:nvPr/>
        </p:nvSpPr>
        <p:spPr>
          <a:xfrm>
            <a:off x="838200" y="686887"/>
            <a:ext cx="14613932"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Who is Eligible to Participate</a:t>
            </a:r>
          </a:p>
        </p:txBody>
      </p:sp>
      <p:sp>
        <p:nvSpPr>
          <p:cNvPr id="6" name="Rectangle 5">
            <a:extLst>
              <a:ext uri="{FF2B5EF4-FFF2-40B4-BE49-F238E27FC236}">
                <a16:creationId xmlns:a16="http://schemas.microsoft.com/office/drawing/2014/main" id="{3FD22FCE-52BC-408A-B2AB-156AC75CEA12}"/>
              </a:ext>
            </a:extLst>
          </p:cNvPr>
          <p:cNvSpPr/>
          <p:nvPr/>
        </p:nvSpPr>
        <p:spPr>
          <a:xfrm>
            <a:off x="838200" y="2019300"/>
            <a:ext cx="16459200" cy="8081700"/>
          </a:xfrm>
          <a:prstGeom prst="rect">
            <a:avLst/>
          </a:prstGeom>
        </p:spPr>
        <p:txBody>
          <a:bodyPr wrap="square">
            <a:spAutoFit/>
          </a:bodyPr>
          <a:lstStyle/>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a:solidFill>
                  <a:srgbClr val="213D3D"/>
                </a:solidFill>
                <a:latin typeface="Roboto"/>
              </a:rPr>
              <a:t>Staff or Contractors who perform a reimbursable activity (listed in previous slides) </a:t>
            </a:r>
            <a:r>
              <a:rPr lang="en-US" sz="4000" u="sng" dirty="0">
                <a:solidFill>
                  <a:srgbClr val="213D3D"/>
                </a:solidFill>
                <a:latin typeface="Roboto"/>
              </a:rPr>
              <a:t>and</a:t>
            </a:r>
            <a:r>
              <a:rPr lang="en-US" sz="4000" dirty="0">
                <a:solidFill>
                  <a:srgbClr val="213D3D"/>
                </a:solidFill>
                <a:latin typeface="Roboto"/>
              </a:rPr>
              <a:t> are not funded 100% by federal dollars or state or local dollars required to match federal dollars.</a:t>
            </a:r>
          </a:p>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4000" dirty="0">
              <a:solidFill>
                <a:srgbClr val="213D3D"/>
              </a:solidFill>
              <a:latin typeface="Roboto"/>
            </a:endParaRPr>
          </a:p>
          <a:p>
            <a:pPr>
              <a:lnSpc>
                <a:spcPts val="3296"/>
              </a:lnSpc>
              <a:spcBef>
                <a:spcPts val="800"/>
              </a:spcBef>
              <a:spcAft>
                <a:spcPts val="80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a:solidFill>
                  <a:srgbClr val="213D3D"/>
                </a:solidFill>
                <a:latin typeface="Roboto"/>
              </a:rPr>
              <a:t>CMAA activities are already occurring at the county and community level and are supported with non-federal public funds. These funds are called Certified Public Expenditures, or CPE. </a:t>
            </a:r>
          </a:p>
          <a:p>
            <a:pPr>
              <a:lnSpc>
                <a:spcPts val="3296"/>
              </a:lnSpc>
              <a:spcBef>
                <a:spcPts val="800"/>
              </a:spcBef>
              <a:spcAft>
                <a:spcPts val="80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4000" dirty="0">
              <a:solidFill>
                <a:srgbClr val="213D3D"/>
              </a:solidFill>
              <a:latin typeface="Roboto"/>
            </a:endParaRPr>
          </a:p>
          <a:p>
            <a:pPr>
              <a:lnSpc>
                <a:spcPts val="3296"/>
              </a:lnSpc>
              <a:spcBef>
                <a:spcPts val="800"/>
              </a:spcBef>
              <a:spcAft>
                <a:spcPts val="80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000" dirty="0">
                <a:solidFill>
                  <a:srgbClr val="213D3D"/>
                </a:solidFill>
                <a:latin typeface="Roboto"/>
              </a:rPr>
              <a:t>Local Governmental Agencies or community organizations must first spend these CPE funds on CMAA activities in order to receive federal reimbursement.</a:t>
            </a:r>
          </a:p>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4400" dirty="0">
              <a:solidFill>
                <a:srgbClr val="213D3D"/>
              </a:solidFill>
              <a:latin typeface="Roboto"/>
            </a:endParaRPr>
          </a:p>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4400" dirty="0">
              <a:solidFill>
                <a:srgbClr val="213D3D"/>
              </a:solidFill>
              <a:latin typeface="Roboto"/>
            </a:endParaRPr>
          </a:p>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3200" dirty="0">
              <a:solidFill>
                <a:srgbClr val="213D3D"/>
              </a:solidFill>
              <a:latin typeface="Roboto"/>
            </a:endParaRPr>
          </a:p>
          <a:p>
            <a:pPr>
              <a:lnSpc>
                <a:spcPts val="3296"/>
              </a:lnSpc>
              <a:spcBef>
                <a:spcPts val="800"/>
              </a:spcBef>
              <a:spcAft>
                <a:spcPts val="800"/>
              </a:spcAf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3200" dirty="0">
              <a:solidFill>
                <a:srgbClr val="213D3D"/>
              </a:solidFill>
              <a:latin typeface="Roboto"/>
            </a:endParaRPr>
          </a:p>
        </p:txBody>
      </p:sp>
    </p:spTree>
    <p:extLst>
      <p:ext uri="{BB962C8B-B14F-4D97-AF65-F5344CB8AC3E}">
        <p14:creationId xmlns:p14="http://schemas.microsoft.com/office/powerpoint/2010/main" val="485555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2289709" y="364409"/>
            <a:ext cx="6362700" cy="5633882"/>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1" name="TextBox 11"/>
          <p:cNvSpPr txBox="1"/>
          <p:nvPr/>
        </p:nvSpPr>
        <p:spPr>
          <a:xfrm>
            <a:off x="304800" y="2351153"/>
            <a:ext cx="15925800" cy="3808735"/>
          </a:xfrm>
          <a:prstGeom prst="rect">
            <a:avLst/>
          </a:prstGeom>
        </p:spPr>
        <p:txBody>
          <a:bodyPr wrap="square" lIns="0" tIns="0" rIns="0" bIns="0" rtlCol="0" anchor="t">
            <a:spAutoFit/>
          </a:bodyPr>
          <a:lstStyle/>
          <a:p>
            <a:pPr>
              <a:lnSpc>
                <a:spcPts val="3296"/>
              </a:lnSpc>
            </a:pPr>
            <a:r>
              <a:rPr lang="en-US" sz="3200" dirty="0">
                <a:solidFill>
                  <a:srgbClr val="213D3D"/>
                </a:solidFill>
                <a:latin typeface="Roboto"/>
              </a:rPr>
              <a:t>Time Study Participants: </a:t>
            </a:r>
          </a:p>
          <a:p>
            <a:pPr marL="914400" lvl="1" indent="-457200">
              <a:lnSpc>
                <a:spcPts val="3296"/>
              </a:lnSpc>
              <a:buFont typeface="Arial" panose="020B0604020202020204" pitchFamily="34" charset="0"/>
              <a:buChar char="•"/>
            </a:pPr>
            <a:r>
              <a:rPr lang="en-US" sz="3200" dirty="0">
                <a:solidFill>
                  <a:srgbClr val="213D3D"/>
                </a:solidFill>
                <a:latin typeface="Roboto"/>
              </a:rPr>
              <a:t>1.5 hours of initial training &amp; Sign Forms</a:t>
            </a:r>
          </a:p>
          <a:p>
            <a:pPr marL="914400" lvl="1" indent="-457200">
              <a:lnSpc>
                <a:spcPts val="3296"/>
              </a:lnSpc>
              <a:buFont typeface="Arial" panose="020B0604020202020204" pitchFamily="34" charset="0"/>
              <a:buChar char="•"/>
            </a:pPr>
            <a:r>
              <a:rPr lang="en-US" sz="3200" dirty="0">
                <a:solidFill>
                  <a:srgbClr val="213D3D"/>
                </a:solidFill>
                <a:latin typeface="Roboto"/>
              </a:rPr>
              <a:t>Half hour annual refresher trainer</a:t>
            </a:r>
          </a:p>
          <a:p>
            <a:pPr marL="914400" lvl="1" indent="-457200">
              <a:lnSpc>
                <a:spcPts val="3296"/>
              </a:lnSpc>
              <a:buFont typeface="Arial" panose="020B0604020202020204" pitchFamily="34" charset="0"/>
              <a:buChar char="•"/>
            </a:pPr>
            <a:r>
              <a:rPr lang="en-US" sz="3200" dirty="0">
                <a:solidFill>
                  <a:srgbClr val="213D3D"/>
                </a:solidFill>
                <a:latin typeface="Roboto"/>
              </a:rPr>
              <a:t>Complete a daily time study (a couple minutes/day)</a:t>
            </a:r>
          </a:p>
          <a:p>
            <a:pPr marL="914400" lvl="1" indent="-457200">
              <a:lnSpc>
                <a:spcPts val="3296"/>
              </a:lnSpc>
              <a:buFont typeface="Arial" panose="020B0604020202020204" pitchFamily="34" charset="0"/>
              <a:buChar char="•"/>
            </a:pPr>
            <a:r>
              <a:rPr lang="en-US" sz="3200" dirty="0">
                <a:solidFill>
                  <a:srgbClr val="213D3D"/>
                </a:solidFill>
                <a:latin typeface="Roboto"/>
              </a:rPr>
              <a:t>Provide CMAA examples throughout year for audit file</a:t>
            </a:r>
          </a:p>
          <a:p>
            <a:pPr marL="457200" indent="-457200">
              <a:lnSpc>
                <a:spcPts val="3296"/>
              </a:lnSpc>
              <a:buFont typeface="Arial" panose="020B0604020202020204" pitchFamily="34" charset="0"/>
              <a:buChar char="•"/>
            </a:pPr>
            <a:endParaRPr lang="en-US" sz="3200" dirty="0">
              <a:solidFill>
                <a:srgbClr val="213D3D"/>
              </a:solidFill>
              <a:latin typeface="Roboto"/>
            </a:endParaRPr>
          </a:p>
          <a:p>
            <a:pPr lvl="1">
              <a:lnSpc>
                <a:spcPts val="3296"/>
              </a:lnSpc>
            </a:pPr>
            <a:endParaRPr lang="en-US" sz="3200" dirty="0">
              <a:solidFill>
                <a:srgbClr val="213D3D"/>
              </a:solidFill>
              <a:latin typeface="Roboto"/>
            </a:endParaRPr>
          </a:p>
          <a:p>
            <a:pPr lvl="1">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
        <p:nvSpPr>
          <p:cNvPr id="14" name="TextBox 14"/>
          <p:cNvSpPr txBox="1"/>
          <p:nvPr/>
        </p:nvSpPr>
        <p:spPr>
          <a:xfrm>
            <a:off x="633574" y="624622"/>
            <a:ext cx="10031022" cy="1163845"/>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Time Commitment</a:t>
            </a:r>
          </a:p>
        </p:txBody>
      </p:sp>
    </p:spTree>
    <p:extLst>
      <p:ext uri="{BB962C8B-B14F-4D97-AF65-F5344CB8AC3E}">
        <p14:creationId xmlns:p14="http://schemas.microsoft.com/office/powerpoint/2010/main" val="2653057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583" y="0"/>
            <a:ext cx="18288000" cy="10287000"/>
            <a:chOff x="0" y="0"/>
            <a:chExt cx="6671512" cy="3752725"/>
          </a:xfrm>
        </p:grpSpPr>
        <p:sp>
          <p:nvSpPr>
            <p:cNvPr id="3" name="Freeform 3"/>
            <p:cNvSpPr/>
            <p:nvPr/>
          </p:nvSpPr>
          <p:spPr>
            <a:xfrm>
              <a:off x="0" y="0"/>
              <a:ext cx="6671512" cy="3752726"/>
            </a:xfrm>
            <a:custGeom>
              <a:avLst/>
              <a:gdLst/>
              <a:ahLst/>
              <a:cxnLst/>
              <a:rect l="l" t="t" r="r" b="b"/>
              <a:pathLst>
                <a:path w="6671512" h="3752726">
                  <a:moveTo>
                    <a:pt x="0" y="0"/>
                  </a:moveTo>
                  <a:lnTo>
                    <a:pt x="6671512" y="0"/>
                  </a:lnTo>
                  <a:lnTo>
                    <a:pt x="6671512" y="3752726"/>
                  </a:lnTo>
                  <a:lnTo>
                    <a:pt x="0" y="3752726"/>
                  </a:lnTo>
                  <a:close/>
                </a:path>
              </a:pathLst>
            </a:custGeom>
            <a:solidFill>
              <a:srgbClr val="213D3D"/>
            </a:solidFill>
          </p:spPr>
          <p:txBody>
            <a:bodyPr/>
            <a:lstStyle/>
            <a:p>
              <a:endParaRPr lang="en-US"/>
            </a:p>
          </p:txBody>
        </p:sp>
      </p:grpSp>
      <p:grpSp>
        <p:nvGrpSpPr>
          <p:cNvPr id="5" name="Group 5"/>
          <p:cNvGrpSpPr/>
          <p:nvPr/>
        </p:nvGrpSpPr>
        <p:grpSpPr>
          <a:xfrm>
            <a:off x="0" y="8511040"/>
            <a:ext cx="18288000" cy="1775960"/>
            <a:chOff x="0" y="0"/>
            <a:chExt cx="6671512" cy="647875"/>
          </a:xfrm>
        </p:grpSpPr>
        <p:sp>
          <p:nvSpPr>
            <p:cNvPr id="6" name="Freeform 6"/>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grpSp>
        <p:nvGrpSpPr>
          <p:cNvPr id="8" name="Group 8"/>
          <p:cNvGrpSpPr/>
          <p:nvPr/>
        </p:nvGrpSpPr>
        <p:grpSpPr>
          <a:xfrm>
            <a:off x="420936" y="342900"/>
            <a:ext cx="16856645" cy="9304520"/>
            <a:chOff x="-302531" y="-1695415"/>
            <a:chExt cx="17252208" cy="12406022"/>
          </a:xfrm>
        </p:grpSpPr>
        <p:sp>
          <p:nvSpPr>
            <p:cNvPr id="9" name="TextBox 9"/>
            <p:cNvSpPr txBox="1"/>
            <p:nvPr/>
          </p:nvSpPr>
          <p:spPr>
            <a:xfrm>
              <a:off x="-99145" y="-1695415"/>
              <a:ext cx="16845436" cy="1227944"/>
            </a:xfrm>
            <a:prstGeom prst="rect">
              <a:avLst/>
            </a:prstGeom>
          </p:spPr>
          <p:txBody>
            <a:bodyPr wrap="square" lIns="0" tIns="0" rIns="0" bIns="0" rtlCol="0" anchor="t">
              <a:spAutoFit/>
            </a:bodyPr>
            <a:lstStyle/>
            <a:p>
              <a:pPr>
                <a:lnSpc>
                  <a:spcPts val="7839"/>
                </a:lnSpc>
              </a:pPr>
              <a:r>
                <a:rPr lang="en-US" sz="5400" dirty="0">
                  <a:solidFill>
                    <a:srgbClr val="68B789"/>
                  </a:solidFill>
                  <a:latin typeface="Roboto Slab Regular Bold"/>
                </a:rPr>
                <a:t>Other Dept. Program Requirements</a:t>
              </a:r>
            </a:p>
          </p:txBody>
        </p:sp>
        <p:sp>
          <p:nvSpPr>
            <p:cNvPr id="10" name="TextBox 10"/>
            <p:cNvSpPr txBox="1"/>
            <p:nvPr/>
          </p:nvSpPr>
          <p:spPr>
            <a:xfrm>
              <a:off x="-302531" y="-10272"/>
              <a:ext cx="17252208" cy="10720879"/>
            </a:xfrm>
            <a:prstGeom prst="rect">
              <a:avLst/>
            </a:prstGeom>
          </p:spPr>
          <p:txBody>
            <a:bodyPr wrap="square" lIns="0" tIns="0" rIns="0" bIns="0" rtlCol="0" anchor="t">
              <a:spAutoFit/>
            </a:bodyPr>
            <a:lstStyle/>
            <a:p>
              <a:pPr>
                <a:lnSpc>
                  <a:spcPts val="3296"/>
                </a:lnSpc>
              </a:pPr>
              <a:r>
                <a:rPr lang="en-US" sz="2800" dirty="0">
                  <a:solidFill>
                    <a:srgbClr val="FFFFFF"/>
                  </a:solidFill>
                  <a:latin typeface="Roboto"/>
                </a:rPr>
                <a:t>• Assign a Lead for the Claim Unit</a:t>
              </a:r>
            </a:p>
            <a:p>
              <a:pPr>
                <a:lnSpc>
                  <a:spcPts val="3296"/>
                </a:lnSpc>
              </a:pPr>
              <a:endParaRPr lang="en-US" sz="2800" dirty="0">
                <a:solidFill>
                  <a:srgbClr val="FFFFFF"/>
                </a:solidFill>
                <a:latin typeface="Roboto"/>
              </a:endParaRPr>
            </a:p>
            <a:p>
              <a:pPr>
                <a:lnSpc>
                  <a:spcPts val="3296"/>
                </a:lnSpc>
              </a:pPr>
              <a:r>
                <a:rPr lang="en-US" sz="2800" dirty="0">
                  <a:solidFill>
                    <a:srgbClr val="FFFFFF"/>
                  </a:solidFill>
                  <a:latin typeface="Roboto"/>
                </a:rPr>
                <a:t>• Help organize Initial Training and Annual Refresher Trainings for each time study participant</a:t>
              </a:r>
            </a:p>
            <a:p>
              <a:pPr>
                <a:lnSpc>
                  <a:spcPts val="3296"/>
                </a:lnSpc>
              </a:pPr>
              <a:endParaRPr lang="en-US" sz="2800" dirty="0">
                <a:solidFill>
                  <a:srgbClr val="FFFFFF"/>
                </a:solidFill>
                <a:latin typeface="Roboto"/>
              </a:endParaRPr>
            </a:p>
            <a:p>
              <a:pPr>
                <a:lnSpc>
                  <a:spcPts val="3296"/>
                </a:lnSpc>
              </a:pPr>
              <a:r>
                <a:rPr lang="en-US" sz="2800" dirty="0">
                  <a:solidFill>
                    <a:srgbClr val="FFFFFF"/>
                  </a:solidFill>
                  <a:latin typeface="Roboto"/>
                </a:rPr>
                <a:t>• Make sure that monthly time studies are completed for every time study participant (time study reminders)</a:t>
              </a:r>
            </a:p>
            <a:p>
              <a:pPr>
                <a:lnSpc>
                  <a:spcPts val="3296"/>
                </a:lnSpc>
              </a:pPr>
              <a:endParaRPr lang="en-US" sz="2800" dirty="0">
                <a:solidFill>
                  <a:srgbClr val="FFFFFF"/>
                </a:solidFill>
                <a:latin typeface="Roboto"/>
              </a:endParaRPr>
            </a:p>
            <a:p>
              <a:pPr>
                <a:lnSpc>
                  <a:spcPts val="3296"/>
                </a:lnSpc>
              </a:pPr>
              <a:r>
                <a:rPr lang="en-US" sz="2800" dirty="0">
                  <a:solidFill>
                    <a:srgbClr val="FFFFFF"/>
                  </a:solidFill>
                  <a:latin typeface="Roboto"/>
                </a:rPr>
                <a:t>• Help collect audit file documentation (Signed Duty Statements, Training Logs, and examples of CMAA)</a:t>
              </a:r>
            </a:p>
            <a:p>
              <a:pPr>
                <a:lnSpc>
                  <a:spcPts val="3296"/>
                </a:lnSpc>
              </a:pPr>
              <a:endParaRPr lang="en-US" sz="2800" dirty="0">
                <a:solidFill>
                  <a:srgbClr val="FFFFFF"/>
                </a:solidFill>
                <a:latin typeface="Roboto"/>
              </a:endParaRPr>
            </a:p>
            <a:p>
              <a:pPr>
                <a:lnSpc>
                  <a:spcPts val="3296"/>
                </a:lnSpc>
              </a:pPr>
              <a:r>
                <a:rPr lang="en-US" sz="2800" dirty="0">
                  <a:solidFill>
                    <a:srgbClr val="FFFFFF"/>
                  </a:solidFill>
                  <a:latin typeface="Roboto"/>
                </a:rPr>
                <a:t>• Prepare client lists for each quarter to verify Medi-Cal eligibility – Name, DOB, and SSN (if available) to submit to DHCS via Secure File Transfer or can use Countywide Medi-Cal Average of XX%.</a:t>
              </a:r>
            </a:p>
            <a:p>
              <a:pPr>
                <a:lnSpc>
                  <a:spcPts val="3296"/>
                </a:lnSpc>
              </a:pPr>
              <a:endParaRPr lang="en-US" sz="2800" dirty="0">
                <a:solidFill>
                  <a:srgbClr val="FFFFFF"/>
                </a:solidFill>
                <a:latin typeface="Roboto"/>
              </a:endParaRPr>
            </a:p>
            <a:p>
              <a:pPr>
                <a:lnSpc>
                  <a:spcPts val="3296"/>
                </a:lnSpc>
              </a:pPr>
              <a:r>
                <a:rPr lang="en-US" sz="2800" dirty="0">
                  <a:solidFill>
                    <a:srgbClr val="FFFFFF"/>
                  </a:solidFill>
                  <a:latin typeface="Roboto"/>
                </a:rPr>
                <a:t>• Download and save bi-weekly payroll report for payroll verification.</a:t>
              </a:r>
            </a:p>
            <a:p>
              <a:pPr>
                <a:lnSpc>
                  <a:spcPts val="3296"/>
                </a:lnSpc>
              </a:pPr>
              <a:endParaRPr lang="en-US" sz="2800" dirty="0">
                <a:solidFill>
                  <a:srgbClr val="FFFFFF"/>
                </a:solidFill>
                <a:latin typeface="Roboto"/>
              </a:endParaRPr>
            </a:p>
            <a:p>
              <a:pPr>
                <a:lnSpc>
                  <a:spcPts val="3296"/>
                </a:lnSpc>
              </a:pPr>
              <a:endParaRPr lang="en-US" sz="2800" dirty="0">
                <a:solidFill>
                  <a:srgbClr val="FFFFFF"/>
                </a:solidFill>
                <a:latin typeface="Roboto"/>
              </a:endParaRPr>
            </a:p>
            <a:p>
              <a:pPr>
                <a:lnSpc>
                  <a:spcPts val="3296"/>
                </a:lnSpc>
              </a:pPr>
              <a:endParaRPr lang="en-US" sz="3200" dirty="0">
                <a:solidFill>
                  <a:srgbClr val="FFFFFF"/>
                </a:solidFill>
                <a:latin typeface="Roboto"/>
              </a:endParaRPr>
            </a:p>
            <a:p>
              <a:pPr>
                <a:lnSpc>
                  <a:spcPts val="3296"/>
                </a:lnSpc>
              </a:pPr>
              <a:endParaRPr lang="en-US" sz="3200" dirty="0">
                <a:solidFill>
                  <a:srgbClr val="FFFFFF"/>
                </a:solidFill>
                <a:latin typeface="Roboto"/>
              </a:endParaRPr>
            </a:p>
            <a:p>
              <a:pPr>
                <a:lnSpc>
                  <a:spcPts val="3296"/>
                </a:lnSpc>
              </a:pPr>
              <a:endParaRPr lang="en-US" sz="3200" dirty="0">
                <a:solidFill>
                  <a:srgbClr val="FFFFFF"/>
                </a:solidFill>
                <a:latin typeface="Roboto"/>
              </a:endParaRPr>
            </a:p>
            <a:p>
              <a:pPr>
                <a:lnSpc>
                  <a:spcPts val="3296"/>
                </a:lnSpc>
              </a:pPr>
              <a:endParaRPr lang="en-US" sz="3200" dirty="0">
                <a:solidFill>
                  <a:srgbClr val="FFFFFF"/>
                </a:solidFill>
                <a:latin typeface="Roboto"/>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2289709" y="364409"/>
            <a:ext cx="6362700" cy="5633882"/>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4" name="TextBox 14"/>
          <p:cNvSpPr txBox="1"/>
          <p:nvPr/>
        </p:nvSpPr>
        <p:spPr>
          <a:xfrm>
            <a:off x="633574" y="624622"/>
            <a:ext cx="10031022" cy="1940211"/>
          </a:xfrm>
          <a:prstGeom prst="rect">
            <a:avLst/>
          </a:prstGeom>
        </p:spPr>
        <p:txBody>
          <a:bodyPr wrap="square" lIns="0" tIns="0" rIns="0" bIns="0" rtlCol="0" anchor="t">
            <a:spAutoFit/>
          </a:bodyPr>
          <a:lstStyle/>
          <a:p>
            <a:pPr>
              <a:lnSpc>
                <a:spcPts val="7839"/>
              </a:lnSpc>
            </a:pPr>
            <a:r>
              <a:rPr lang="en-US" sz="6000" dirty="0">
                <a:solidFill>
                  <a:srgbClr val="68B789"/>
                </a:solidFill>
                <a:latin typeface="Roboto Slab Regular Bold"/>
              </a:rPr>
              <a:t>Fiscal Requirements to Administer CMAA Program </a:t>
            </a:r>
          </a:p>
        </p:txBody>
      </p:sp>
      <p:sp>
        <p:nvSpPr>
          <p:cNvPr id="12" name="Rectangle 11">
            <a:extLst>
              <a:ext uri="{FF2B5EF4-FFF2-40B4-BE49-F238E27FC236}">
                <a16:creationId xmlns:a16="http://schemas.microsoft.com/office/drawing/2014/main" id="{00659DA7-806C-4C2A-91EF-7F256CC9B857}"/>
              </a:ext>
            </a:extLst>
          </p:cNvPr>
          <p:cNvSpPr/>
          <p:nvPr/>
        </p:nvSpPr>
        <p:spPr>
          <a:xfrm>
            <a:off x="469436" y="2871159"/>
            <a:ext cx="11646364" cy="5968942"/>
          </a:xfrm>
          <a:prstGeom prst="rect">
            <a:avLst/>
          </a:prstGeom>
        </p:spPr>
        <p:txBody>
          <a:bodyPr wrap="square">
            <a:spAutoFit/>
          </a:bodyPr>
          <a:lstStyle/>
          <a:p>
            <a:pPr>
              <a:lnSpc>
                <a:spcPts val="3296"/>
              </a:lnSpc>
            </a:pPr>
            <a:r>
              <a:rPr lang="en-US" sz="2800" dirty="0">
                <a:latin typeface="Roboto"/>
              </a:rPr>
              <a:t>• Prepare quarterly invoices. Need:</a:t>
            </a:r>
          </a:p>
          <a:p>
            <a:pPr marL="742950" lvl="1" indent="-285750">
              <a:lnSpc>
                <a:spcPts val="3296"/>
              </a:lnSpc>
              <a:buFont typeface="Arial" panose="020B0604020202020204" pitchFamily="34" charset="0"/>
              <a:buChar char="•"/>
            </a:pPr>
            <a:r>
              <a:rPr lang="en-US" sz="2800" dirty="0">
                <a:latin typeface="Roboto"/>
              </a:rPr>
              <a:t>Operating Costs</a:t>
            </a:r>
          </a:p>
          <a:p>
            <a:pPr marL="742950" lvl="1" indent="-285750">
              <a:lnSpc>
                <a:spcPts val="3296"/>
              </a:lnSpc>
              <a:buFont typeface="Arial" panose="020B0604020202020204" pitchFamily="34" charset="0"/>
              <a:buChar char="•"/>
            </a:pPr>
            <a:r>
              <a:rPr lang="en-US" sz="2800" dirty="0">
                <a:latin typeface="Roboto"/>
              </a:rPr>
              <a:t>Salary and Benefits</a:t>
            </a:r>
          </a:p>
          <a:p>
            <a:pPr marL="742950" lvl="1" indent="-285750">
              <a:lnSpc>
                <a:spcPts val="3296"/>
              </a:lnSpc>
              <a:buFont typeface="Arial" panose="020B0604020202020204" pitchFamily="34" charset="0"/>
              <a:buChar char="•"/>
            </a:pPr>
            <a:r>
              <a:rPr lang="en-US" sz="2800" dirty="0">
                <a:latin typeface="Roboto"/>
              </a:rPr>
              <a:t>Roll Up of Completed Time Survey Results</a:t>
            </a:r>
          </a:p>
          <a:p>
            <a:pPr marL="742950" lvl="1" indent="-285750">
              <a:lnSpc>
                <a:spcPts val="3296"/>
              </a:lnSpc>
              <a:buFont typeface="Arial" panose="020B0604020202020204" pitchFamily="34" charset="0"/>
              <a:buChar char="•"/>
            </a:pPr>
            <a:r>
              <a:rPr lang="en-US" sz="2800" dirty="0">
                <a:latin typeface="Roboto"/>
              </a:rPr>
              <a:t>Org Charts</a:t>
            </a:r>
          </a:p>
          <a:p>
            <a:pPr marL="742950" lvl="1" indent="-285750">
              <a:lnSpc>
                <a:spcPts val="3296"/>
              </a:lnSpc>
              <a:buFont typeface="Arial" panose="020B0604020202020204" pitchFamily="34" charset="0"/>
              <a:buChar char="•"/>
            </a:pPr>
            <a:r>
              <a:rPr lang="en-US" sz="2800" dirty="0">
                <a:latin typeface="Roboto"/>
              </a:rPr>
              <a:t>Medi-Cal Rate</a:t>
            </a:r>
          </a:p>
          <a:p>
            <a:pPr>
              <a:lnSpc>
                <a:spcPts val="3296"/>
              </a:lnSpc>
            </a:pPr>
            <a:endParaRPr lang="en-US" sz="2800" dirty="0">
              <a:latin typeface="Roboto"/>
            </a:endParaRPr>
          </a:p>
          <a:p>
            <a:pPr>
              <a:lnSpc>
                <a:spcPts val="3296"/>
              </a:lnSpc>
            </a:pPr>
            <a:r>
              <a:rPr lang="en-US" sz="2800" dirty="0">
                <a:latin typeface="Roboto"/>
              </a:rPr>
              <a:t>• Review all revenues at end of Fiscal Year and match them to the cost pools where staff are charged in the quarterly CMAA invoices to ensure federal revenues are subtracted from reimbursement.</a:t>
            </a:r>
          </a:p>
          <a:p>
            <a:pPr>
              <a:lnSpc>
                <a:spcPts val="3296"/>
              </a:lnSpc>
            </a:pPr>
            <a:endParaRPr lang="en-US" sz="2800" dirty="0">
              <a:latin typeface="Roboto"/>
            </a:endParaRPr>
          </a:p>
          <a:p>
            <a:pPr>
              <a:lnSpc>
                <a:spcPts val="3296"/>
              </a:lnSpc>
            </a:pPr>
            <a:r>
              <a:rPr lang="en-US" sz="2800" dirty="0">
                <a:latin typeface="Roboto"/>
              </a:rPr>
              <a:t>Question: Does your Public Guardian Office track expenses separately from other DSS programs?</a:t>
            </a:r>
          </a:p>
          <a:p>
            <a:pPr>
              <a:lnSpc>
                <a:spcPts val="3296"/>
              </a:lnSpc>
            </a:pPr>
            <a:endParaRPr lang="en-US" dirty="0">
              <a:latin typeface="Roboto"/>
            </a:endParaRPr>
          </a:p>
        </p:txBody>
      </p:sp>
    </p:spTree>
    <p:extLst>
      <p:ext uri="{BB962C8B-B14F-4D97-AF65-F5344CB8AC3E}">
        <p14:creationId xmlns:p14="http://schemas.microsoft.com/office/powerpoint/2010/main" val="2006099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511040"/>
            <a:ext cx="18288000" cy="1775960"/>
            <a:chOff x="0" y="0"/>
            <a:chExt cx="6671512" cy="647875"/>
          </a:xfrm>
        </p:grpSpPr>
        <p:sp>
          <p:nvSpPr>
            <p:cNvPr id="3" name="Freeform 3"/>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5" name="TextBox 5"/>
          <p:cNvSpPr txBox="1"/>
          <p:nvPr/>
        </p:nvSpPr>
        <p:spPr>
          <a:xfrm>
            <a:off x="1769068" y="715216"/>
            <a:ext cx="11516558" cy="1193800"/>
          </a:xfrm>
          <a:prstGeom prst="rect">
            <a:avLst/>
          </a:prstGeom>
        </p:spPr>
        <p:txBody>
          <a:bodyPr lIns="0" tIns="0" rIns="0" bIns="0" rtlCol="0" anchor="t">
            <a:spAutoFit/>
          </a:bodyPr>
          <a:lstStyle/>
          <a:p>
            <a:pPr>
              <a:lnSpc>
                <a:spcPts val="9799"/>
              </a:lnSpc>
            </a:pPr>
            <a:r>
              <a:rPr lang="en-US" sz="6999" dirty="0">
                <a:solidFill>
                  <a:srgbClr val="328264"/>
                </a:solidFill>
                <a:latin typeface="Roboto Slab Regular Bold"/>
              </a:rPr>
              <a:t>Program &amp; Fiscal Support</a:t>
            </a:r>
          </a:p>
        </p:txBody>
      </p:sp>
      <p:sp>
        <p:nvSpPr>
          <p:cNvPr id="9" name="TextBox 12">
            <a:extLst>
              <a:ext uri="{FF2B5EF4-FFF2-40B4-BE49-F238E27FC236}">
                <a16:creationId xmlns:a16="http://schemas.microsoft.com/office/drawing/2014/main" id="{672F6F6F-C2BA-455F-8BA4-CDCCB684BE45}"/>
              </a:ext>
            </a:extLst>
          </p:cNvPr>
          <p:cNvSpPr txBox="1"/>
          <p:nvPr/>
        </p:nvSpPr>
        <p:spPr>
          <a:xfrm>
            <a:off x="685800" y="1981904"/>
            <a:ext cx="17373600" cy="6771084"/>
          </a:xfrm>
          <a:prstGeom prst="rect">
            <a:avLst/>
          </a:prstGeom>
        </p:spPr>
        <p:txBody>
          <a:bodyPr wrap="square" lIns="0" tIns="0" rIns="0" bIns="0" rtlCol="0" anchor="t">
            <a:spAutoFit/>
          </a:bodyPr>
          <a:lstStyle/>
          <a:p>
            <a:pPr>
              <a:lnSpc>
                <a:spcPts val="3296"/>
              </a:lnSpc>
            </a:pPr>
            <a:r>
              <a:rPr lang="en-US" sz="3200" dirty="0">
                <a:solidFill>
                  <a:srgbClr val="213D3D"/>
                </a:solidFill>
                <a:latin typeface="Roboto"/>
              </a:rPr>
              <a:t>LGA Can Provide:</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Annual Training and Refresher Trainings as needed</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Preparing and submitting CMAA Claim Plan Documents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Performance monitoring &amp; coaching</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Uploading payroll verifications</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Time study management</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Invoice preparation and submission</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       Audit file documentation review and storage</a:t>
            </a:r>
          </a:p>
          <a:p>
            <a:pPr>
              <a:lnSpc>
                <a:spcPts val="3296"/>
              </a:lnSpc>
            </a:pPr>
            <a:endParaRPr lang="en-US" sz="3200" dirty="0">
              <a:solidFill>
                <a:srgbClr val="213D3D"/>
              </a:solidFill>
              <a:latin typeface="Roboto"/>
            </a:endParaRPr>
          </a:p>
        </p:txBody>
      </p:sp>
    </p:spTree>
    <p:extLst>
      <p:ext uri="{BB962C8B-B14F-4D97-AF65-F5344CB8AC3E}">
        <p14:creationId xmlns:p14="http://schemas.microsoft.com/office/powerpoint/2010/main" val="1714632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12289709" y="364409"/>
            <a:ext cx="6362700" cy="5633882"/>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1" name="TextBox 11"/>
          <p:cNvSpPr txBox="1"/>
          <p:nvPr/>
        </p:nvSpPr>
        <p:spPr>
          <a:xfrm>
            <a:off x="357282" y="3271404"/>
            <a:ext cx="14577918" cy="5078313"/>
          </a:xfrm>
          <a:prstGeom prst="rect">
            <a:avLst/>
          </a:prstGeom>
        </p:spPr>
        <p:txBody>
          <a:bodyPr wrap="square" lIns="0" tIns="0" rIns="0" bIns="0" rtlCol="0" anchor="t">
            <a:spAutoFit/>
          </a:bodyPr>
          <a:lstStyle/>
          <a:p>
            <a:pPr algn="ctr">
              <a:lnSpc>
                <a:spcPts val="3296"/>
              </a:lnSpc>
            </a:pPr>
            <a:r>
              <a:rPr lang="en-US" sz="3200" dirty="0">
                <a:solidFill>
                  <a:srgbClr val="213D3D"/>
                </a:solidFill>
                <a:latin typeface="Roboto"/>
              </a:rPr>
              <a:t>Invoice Total =</a:t>
            </a:r>
          </a:p>
          <a:p>
            <a:pPr algn="ct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Time Study Results x Medi-Cal % x (Payroll + Operating Expenses)/2</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Minus $XX/time study user or supervisor/quarter</a:t>
            </a:r>
          </a:p>
          <a:p>
            <a:pPr>
              <a:lnSpc>
                <a:spcPts val="3296"/>
              </a:lnSpc>
            </a:pPr>
            <a:endParaRPr lang="en-US" sz="3200" dirty="0">
              <a:solidFill>
                <a:srgbClr val="213D3D"/>
              </a:solidFill>
              <a:latin typeface="Roboto"/>
            </a:endParaRPr>
          </a:p>
          <a:p>
            <a:pPr>
              <a:lnSpc>
                <a:spcPts val="3296"/>
              </a:lnSpc>
            </a:pPr>
            <a:r>
              <a:rPr lang="en-US" sz="3200" dirty="0">
                <a:solidFill>
                  <a:srgbClr val="213D3D"/>
                </a:solidFill>
                <a:latin typeface="Roboto"/>
              </a:rPr>
              <a:t>Minus XX% of Invoice Revenue: 2% State Annual Participation Fee and XX% for Program Administration by LGA’s CMAA Coordinator – Invoiced at end of each fiscal year</a:t>
            </a: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a:p>
            <a:pPr>
              <a:lnSpc>
                <a:spcPts val="3296"/>
              </a:lnSpc>
            </a:pPr>
            <a:endParaRPr lang="en-US" sz="3200" dirty="0">
              <a:solidFill>
                <a:srgbClr val="213D3D"/>
              </a:solidFill>
              <a:latin typeface="Roboto"/>
            </a:endParaRPr>
          </a:p>
        </p:txBody>
      </p:sp>
      <p:sp>
        <p:nvSpPr>
          <p:cNvPr id="14" name="TextBox 14"/>
          <p:cNvSpPr txBox="1"/>
          <p:nvPr/>
        </p:nvSpPr>
        <p:spPr>
          <a:xfrm>
            <a:off x="633574" y="624622"/>
            <a:ext cx="10031022" cy="2420599"/>
          </a:xfrm>
          <a:prstGeom prst="rect">
            <a:avLst/>
          </a:prstGeom>
        </p:spPr>
        <p:txBody>
          <a:bodyPr wrap="square" lIns="0" tIns="0" rIns="0" bIns="0" rtlCol="0" anchor="t">
            <a:spAutoFit/>
          </a:bodyPr>
          <a:lstStyle/>
          <a:p>
            <a:pPr>
              <a:lnSpc>
                <a:spcPts val="9799"/>
              </a:lnSpc>
            </a:pPr>
            <a:r>
              <a:rPr lang="en-US" sz="6999" dirty="0">
                <a:solidFill>
                  <a:srgbClr val="328264"/>
                </a:solidFill>
                <a:latin typeface="Roboto Slab Regular Bold"/>
              </a:rPr>
              <a:t>How much funding will my program get?</a:t>
            </a:r>
          </a:p>
        </p:txBody>
      </p:sp>
    </p:spTree>
    <p:extLst>
      <p:ext uri="{BB962C8B-B14F-4D97-AF65-F5344CB8AC3E}">
        <p14:creationId xmlns:p14="http://schemas.microsoft.com/office/powerpoint/2010/main" val="1208165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9109919" y="557588"/>
            <a:ext cx="9735669" cy="862049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9641207" y="525311"/>
            <a:ext cx="9172104" cy="812148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0171501" y="493095"/>
            <a:ext cx="8609594" cy="7623404"/>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59100" y="5273709"/>
            <a:ext cx="865419" cy="597139"/>
          </a:xfrm>
          <a:prstGeom prst="rect">
            <a:avLst/>
          </a:prstGeom>
        </p:spPr>
      </p:pic>
      <p:grpSp>
        <p:nvGrpSpPr>
          <p:cNvPr id="7" name="Group 7"/>
          <p:cNvGrpSpPr/>
          <p:nvPr/>
        </p:nvGrpSpPr>
        <p:grpSpPr>
          <a:xfrm>
            <a:off x="0" y="8511040"/>
            <a:ext cx="18288000" cy="1775960"/>
            <a:chOff x="0" y="0"/>
            <a:chExt cx="6671512" cy="647875"/>
          </a:xfrm>
        </p:grpSpPr>
        <p:sp>
          <p:nvSpPr>
            <p:cNvPr id="8" name="Freeform 8"/>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sp>
        <p:nvSpPr>
          <p:cNvPr id="10" name="TextBox 10"/>
          <p:cNvSpPr txBox="1"/>
          <p:nvPr/>
        </p:nvSpPr>
        <p:spPr>
          <a:xfrm>
            <a:off x="773647" y="1913148"/>
            <a:ext cx="6412860" cy="762683"/>
          </a:xfrm>
          <a:prstGeom prst="rect">
            <a:avLst/>
          </a:prstGeom>
        </p:spPr>
        <p:txBody>
          <a:bodyPr lIns="0" tIns="0" rIns="0" bIns="0" rtlCol="0" anchor="t">
            <a:spAutoFit/>
          </a:bodyPr>
          <a:lstStyle/>
          <a:p>
            <a:pPr>
              <a:lnSpc>
                <a:spcPts val="5913"/>
              </a:lnSpc>
            </a:pPr>
            <a:endParaRPr dirty="0"/>
          </a:p>
        </p:txBody>
      </p:sp>
      <p:sp>
        <p:nvSpPr>
          <p:cNvPr id="14" name="TextBox 14"/>
          <p:cNvSpPr txBox="1"/>
          <p:nvPr/>
        </p:nvSpPr>
        <p:spPr>
          <a:xfrm>
            <a:off x="271624" y="349309"/>
            <a:ext cx="11329826" cy="939937"/>
          </a:xfrm>
          <a:prstGeom prst="rect">
            <a:avLst/>
          </a:prstGeom>
        </p:spPr>
        <p:txBody>
          <a:bodyPr wrap="square" lIns="0" tIns="0" rIns="0" bIns="0" rtlCol="0" anchor="t">
            <a:spAutoFit/>
          </a:bodyPr>
          <a:lstStyle/>
          <a:p>
            <a:pPr>
              <a:lnSpc>
                <a:spcPts val="7839"/>
              </a:lnSpc>
            </a:pPr>
            <a:r>
              <a:rPr lang="en-US" sz="6000" dirty="0">
                <a:solidFill>
                  <a:srgbClr val="68B789"/>
                </a:solidFill>
                <a:latin typeface="Roboto Slab Regular Bold"/>
              </a:rPr>
              <a:t>Next Steps</a:t>
            </a:r>
          </a:p>
        </p:txBody>
      </p:sp>
      <p:sp>
        <p:nvSpPr>
          <p:cNvPr id="16" name="TextBox 10">
            <a:extLst>
              <a:ext uri="{FF2B5EF4-FFF2-40B4-BE49-F238E27FC236}">
                <a16:creationId xmlns:a16="http://schemas.microsoft.com/office/drawing/2014/main" id="{72BF51F1-F868-4F3E-965A-88EA7247808F}"/>
              </a:ext>
            </a:extLst>
          </p:cNvPr>
          <p:cNvSpPr txBox="1"/>
          <p:nvPr/>
        </p:nvSpPr>
        <p:spPr>
          <a:xfrm>
            <a:off x="152400" y="2361453"/>
            <a:ext cx="11810999" cy="7194277"/>
          </a:xfrm>
          <a:prstGeom prst="rect">
            <a:avLst/>
          </a:prstGeom>
        </p:spPr>
        <p:txBody>
          <a:bodyPr wrap="square" lIns="0" tIns="0" rIns="0" bIns="0" rtlCol="0" anchor="t">
            <a:spAutoFit/>
          </a:bodyPr>
          <a:lstStyle/>
          <a:p>
            <a:pPr marL="457200" indent="-457200">
              <a:lnSpc>
                <a:spcPts val="3296"/>
              </a:lnSpc>
              <a:buFont typeface="Arial" panose="020B0604020202020204" pitchFamily="34" charset="0"/>
              <a:buChar char="•"/>
            </a:pPr>
            <a:r>
              <a:rPr lang="en-US" sz="2800" dirty="0">
                <a:latin typeface="Roboto"/>
              </a:rPr>
              <a:t>Provide time study estimates and costs and revenues from last year to calculate a CMAA revenue estimate</a:t>
            </a:r>
          </a:p>
          <a:p>
            <a:pPr marL="457200" indent="-457200">
              <a:lnSpc>
                <a:spcPts val="3296"/>
              </a:lnSpc>
              <a:buFont typeface="Arial" panose="020B0604020202020204" pitchFamily="34" charset="0"/>
              <a:buChar char="•"/>
            </a:pPr>
            <a:endParaRPr lang="en-US" sz="2800" dirty="0">
              <a:latin typeface="Roboto"/>
            </a:endParaRPr>
          </a:p>
          <a:p>
            <a:pPr marL="457200" indent="-457200">
              <a:lnSpc>
                <a:spcPts val="3296"/>
              </a:lnSpc>
              <a:buFont typeface="Arial" panose="020B0604020202020204" pitchFamily="34" charset="0"/>
              <a:buChar char="•"/>
            </a:pPr>
            <a:r>
              <a:rPr lang="en-US" sz="2800" dirty="0">
                <a:latin typeface="Roboto"/>
              </a:rPr>
              <a:t>If moving forwards:</a:t>
            </a:r>
          </a:p>
          <a:p>
            <a:pPr marL="914400" lvl="1" indent="-457200">
              <a:lnSpc>
                <a:spcPts val="3296"/>
              </a:lnSpc>
              <a:buFont typeface="Arial" panose="020B0604020202020204" pitchFamily="34" charset="0"/>
              <a:buChar char="•"/>
            </a:pPr>
            <a:r>
              <a:rPr lang="en-US" sz="2800" dirty="0">
                <a:latin typeface="Roboto"/>
              </a:rPr>
              <a:t>Setting up a new claiming unit takes about 2 months</a:t>
            </a:r>
          </a:p>
          <a:p>
            <a:pPr marL="914400" lvl="1" indent="-457200">
              <a:lnSpc>
                <a:spcPts val="3296"/>
              </a:lnSpc>
              <a:buFont typeface="Arial" panose="020B0604020202020204" pitchFamily="34" charset="0"/>
              <a:buChar char="•"/>
            </a:pPr>
            <a:r>
              <a:rPr lang="en-US" sz="2800" dirty="0">
                <a:latin typeface="Roboto"/>
              </a:rPr>
              <a:t>Provide data to CMAA Coordinator to create CMAA Claiming Plan for state and set up staff in electronic time study system</a:t>
            </a:r>
          </a:p>
          <a:p>
            <a:pPr marL="914400" lvl="1" indent="-457200">
              <a:lnSpc>
                <a:spcPts val="3296"/>
              </a:lnSpc>
              <a:buFont typeface="Arial" panose="020B0604020202020204" pitchFamily="34" charset="0"/>
              <a:buChar char="•"/>
            </a:pPr>
            <a:r>
              <a:rPr lang="en-US" sz="2800" dirty="0">
                <a:latin typeface="Roboto"/>
              </a:rPr>
              <a:t>Identify a person to run and save biweekly payroll reports</a:t>
            </a:r>
          </a:p>
          <a:p>
            <a:pPr marL="914400" lvl="1" indent="-457200">
              <a:lnSpc>
                <a:spcPts val="3296"/>
              </a:lnSpc>
              <a:buFont typeface="Arial" panose="020B0604020202020204" pitchFamily="34" charset="0"/>
              <a:buChar char="•"/>
            </a:pPr>
            <a:r>
              <a:rPr lang="en-US" sz="2800" dirty="0">
                <a:latin typeface="Roboto"/>
              </a:rPr>
              <a:t>Determine if new claiming unit will use actual client data or the county’s average Medi-Cal Rate</a:t>
            </a:r>
          </a:p>
          <a:p>
            <a:pPr marL="914400" lvl="1" indent="-457200">
              <a:lnSpc>
                <a:spcPts val="3296"/>
              </a:lnSpc>
              <a:buFont typeface="Arial" panose="020B0604020202020204" pitchFamily="34" charset="0"/>
              <a:buChar char="•"/>
            </a:pPr>
            <a:r>
              <a:rPr lang="en-US" sz="2800" dirty="0">
                <a:latin typeface="Roboto"/>
              </a:rPr>
              <a:t>Set up Initial Time Study Training for staff before start of a quarter</a:t>
            </a:r>
          </a:p>
          <a:p>
            <a:pPr marL="914400" lvl="1" indent="-457200">
              <a:lnSpc>
                <a:spcPts val="3296"/>
              </a:lnSpc>
              <a:buFont typeface="Arial" panose="020B0604020202020204" pitchFamily="34" charset="0"/>
              <a:buChar char="•"/>
            </a:pPr>
            <a:r>
              <a:rPr lang="en-US" sz="2800" dirty="0">
                <a:latin typeface="Roboto"/>
              </a:rPr>
              <a:t>Develop an MOU between LGA and Public Guardian </a:t>
            </a:r>
            <a:r>
              <a:rPr lang="en-US" sz="2800">
                <a:latin typeface="Roboto"/>
              </a:rPr>
              <a:t>for CMAA </a:t>
            </a:r>
            <a:r>
              <a:rPr lang="en-US" sz="2800" dirty="0">
                <a:latin typeface="Roboto"/>
              </a:rPr>
              <a:t>Claiming and reimbursement of administrative fee</a:t>
            </a:r>
          </a:p>
          <a:p>
            <a:pPr marL="457200" indent="-457200">
              <a:lnSpc>
                <a:spcPts val="3296"/>
              </a:lnSpc>
              <a:buFont typeface="Arial" panose="020B0604020202020204" pitchFamily="34" charset="0"/>
              <a:buChar char="•"/>
            </a:pPr>
            <a:endParaRPr lang="en-US" sz="3200" dirty="0">
              <a:latin typeface="Roboto"/>
            </a:endParaRPr>
          </a:p>
          <a:p>
            <a:pPr marL="457200" indent="-457200">
              <a:lnSpc>
                <a:spcPts val="3296"/>
              </a:lnSpc>
              <a:buFont typeface="Arial" panose="020B0604020202020204" pitchFamily="34" charset="0"/>
              <a:buChar char="•"/>
            </a:pPr>
            <a:endParaRPr lang="en-US" sz="3200" dirty="0">
              <a:latin typeface="Roboto"/>
            </a:endParaRPr>
          </a:p>
          <a:p>
            <a:pPr>
              <a:lnSpc>
                <a:spcPts val="3296"/>
              </a:lnSpc>
            </a:pPr>
            <a:endParaRPr lang="en-US" sz="3200" dirty="0">
              <a:latin typeface="Roboto"/>
            </a:endParaRPr>
          </a:p>
          <a:p>
            <a:pPr>
              <a:lnSpc>
                <a:spcPts val="3296"/>
              </a:lnSpc>
            </a:pPr>
            <a:endParaRPr lang="en-US" sz="3200" dirty="0">
              <a:latin typeface="Roboto"/>
            </a:endParaRPr>
          </a:p>
        </p:txBody>
      </p:sp>
    </p:spTree>
    <p:extLst>
      <p:ext uri="{BB962C8B-B14F-4D97-AF65-F5344CB8AC3E}">
        <p14:creationId xmlns:p14="http://schemas.microsoft.com/office/powerpoint/2010/main" val="31509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6671512" cy="3752725"/>
          </a:xfrm>
        </p:grpSpPr>
        <p:sp>
          <p:nvSpPr>
            <p:cNvPr id="3" name="Freeform 3"/>
            <p:cNvSpPr/>
            <p:nvPr/>
          </p:nvSpPr>
          <p:spPr>
            <a:xfrm>
              <a:off x="0" y="0"/>
              <a:ext cx="6671512" cy="3752726"/>
            </a:xfrm>
            <a:custGeom>
              <a:avLst/>
              <a:gdLst/>
              <a:ahLst/>
              <a:cxnLst/>
              <a:rect l="l" t="t" r="r" b="b"/>
              <a:pathLst>
                <a:path w="6671512" h="3752726">
                  <a:moveTo>
                    <a:pt x="0" y="0"/>
                  </a:moveTo>
                  <a:lnTo>
                    <a:pt x="6671512" y="0"/>
                  </a:lnTo>
                  <a:lnTo>
                    <a:pt x="6671512" y="3752726"/>
                  </a:lnTo>
                  <a:lnTo>
                    <a:pt x="0" y="3752726"/>
                  </a:lnTo>
                  <a:close/>
                </a:path>
              </a:pathLst>
            </a:custGeom>
            <a:solidFill>
              <a:srgbClr val="213D3D"/>
            </a:solidFill>
          </p:spPr>
          <p:txBody>
            <a:bodyPr/>
            <a:lstStyle/>
            <a:p>
              <a:endParaRPr lang="en-US"/>
            </a:p>
          </p:txBody>
        </p:sp>
      </p:grpSp>
      <p:grpSp>
        <p:nvGrpSpPr>
          <p:cNvPr id="5" name="Group 5"/>
          <p:cNvGrpSpPr/>
          <p:nvPr/>
        </p:nvGrpSpPr>
        <p:grpSpPr>
          <a:xfrm>
            <a:off x="0" y="8511040"/>
            <a:ext cx="18288000" cy="1775960"/>
            <a:chOff x="0" y="0"/>
            <a:chExt cx="6671512" cy="647875"/>
          </a:xfrm>
        </p:grpSpPr>
        <p:sp>
          <p:nvSpPr>
            <p:cNvPr id="6" name="Freeform 6"/>
            <p:cNvSpPr/>
            <p:nvPr/>
          </p:nvSpPr>
          <p:spPr>
            <a:xfrm>
              <a:off x="0" y="0"/>
              <a:ext cx="6671512" cy="647875"/>
            </a:xfrm>
            <a:custGeom>
              <a:avLst/>
              <a:gdLst/>
              <a:ahLst/>
              <a:cxnLst/>
              <a:rect l="l" t="t" r="r" b="b"/>
              <a:pathLst>
                <a:path w="6671512" h="647875">
                  <a:moveTo>
                    <a:pt x="0" y="0"/>
                  </a:moveTo>
                  <a:lnTo>
                    <a:pt x="6671512" y="0"/>
                  </a:lnTo>
                  <a:lnTo>
                    <a:pt x="6671512" y="647875"/>
                  </a:lnTo>
                  <a:lnTo>
                    <a:pt x="0" y="647875"/>
                  </a:lnTo>
                  <a:close/>
                </a:path>
              </a:pathLst>
            </a:custGeom>
            <a:solidFill>
              <a:srgbClr val="328264"/>
            </a:solidFill>
          </p:spPr>
          <p:txBody>
            <a:bodyPr/>
            <a:lstStyle/>
            <a:p>
              <a:endParaRPr lang="en-US"/>
            </a:p>
          </p:txBody>
        </p:sp>
      </p:grpSp>
      <p:grpSp>
        <p:nvGrpSpPr>
          <p:cNvPr id="8" name="Group 8"/>
          <p:cNvGrpSpPr/>
          <p:nvPr/>
        </p:nvGrpSpPr>
        <p:grpSpPr>
          <a:xfrm>
            <a:off x="1676400" y="800100"/>
            <a:ext cx="15544800" cy="6001643"/>
            <a:chOff x="-99145" y="-1695415"/>
            <a:chExt cx="20726400" cy="8002187"/>
          </a:xfrm>
        </p:grpSpPr>
        <p:sp>
          <p:nvSpPr>
            <p:cNvPr id="9" name="TextBox 9"/>
            <p:cNvSpPr txBox="1"/>
            <p:nvPr/>
          </p:nvSpPr>
          <p:spPr>
            <a:xfrm>
              <a:off x="-99145" y="-1695415"/>
              <a:ext cx="20726400" cy="8002187"/>
            </a:xfrm>
            <a:prstGeom prst="rect">
              <a:avLst/>
            </a:prstGeom>
          </p:spPr>
          <p:txBody>
            <a:bodyPr wrap="square" lIns="0" tIns="0" rIns="0" bIns="0" rtlCol="0" anchor="t">
              <a:spAutoFit/>
            </a:bodyPr>
            <a:lstStyle/>
            <a:p>
              <a:pPr>
                <a:lnSpc>
                  <a:spcPts val="7839"/>
                </a:lnSpc>
              </a:pPr>
              <a:r>
                <a:rPr lang="en-US" sz="6999" dirty="0">
                  <a:solidFill>
                    <a:srgbClr val="68B789"/>
                  </a:solidFill>
                  <a:latin typeface="Roboto Slab Regular Bold"/>
                </a:rPr>
                <a:t>Questions?</a:t>
              </a:r>
            </a:p>
            <a:p>
              <a:pPr>
                <a:lnSpc>
                  <a:spcPts val="7839"/>
                </a:lnSpc>
              </a:pPr>
              <a:endParaRPr lang="en-US" sz="6999" dirty="0">
                <a:solidFill>
                  <a:srgbClr val="68B789"/>
                </a:solidFill>
                <a:latin typeface="Roboto Slab Regular Bold"/>
              </a:endParaRPr>
            </a:p>
            <a:p>
              <a:pPr>
                <a:lnSpc>
                  <a:spcPts val="7839"/>
                </a:lnSpc>
              </a:pPr>
              <a:r>
                <a:rPr lang="en-US" sz="6999" dirty="0">
                  <a:solidFill>
                    <a:srgbClr val="68B789"/>
                  </a:solidFill>
                  <a:latin typeface="Roboto Slab Regular Bold"/>
                </a:rPr>
                <a:t>Contact LGA Coordinator</a:t>
              </a:r>
            </a:p>
            <a:p>
              <a:pPr>
                <a:lnSpc>
                  <a:spcPts val="7839"/>
                </a:lnSpc>
              </a:pPr>
              <a:r>
                <a:rPr lang="en-US" sz="6999" dirty="0">
                  <a:solidFill>
                    <a:srgbClr val="68B789"/>
                  </a:solidFill>
                  <a:latin typeface="Roboto Slab Regular Bold"/>
                </a:rPr>
                <a:t>[Name]</a:t>
              </a:r>
            </a:p>
            <a:p>
              <a:pPr>
                <a:lnSpc>
                  <a:spcPts val="7839"/>
                </a:lnSpc>
              </a:pPr>
              <a:r>
                <a:rPr lang="en-US" sz="6999" dirty="0">
                  <a:solidFill>
                    <a:srgbClr val="68B789"/>
                  </a:solidFill>
                  <a:latin typeface="Roboto Slab Regular Bold"/>
                </a:rPr>
                <a:t>[Email]</a:t>
              </a:r>
            </a:p>
            <a:p>
              <a:pPr>
                <a:lnSpc>
                  <a:spcPts val="7839"/>
                </a:lnSpc>
              </a:pPr>
              <a:r>
                <a:rPr lang="en-US" sz="6999" dirty="0">
                  <a:solidFill>
                    <a:srgbClr val="68B789"/>
                  </a:solidFill>
                  <a:latin typeface="Roboto Slab Regular Bold"/>
                </a:rPr>
                <a:t>[Phone #]</a:t>
              </a:r>
            </a:p>
          </p:txBody>
        </p:sp>
        <p:sp>
          <p:nvSpPr>
            <p:cNvPr id="10" name="TextBox 10"/>
            <p:cNvSpPr txBox="1"/>
            <p:nvPr/>
          </p:nvSpPr>
          <p:spPr>
            <a:xfrm>
              <a:off x="-99145" y="1364309"/>
              <a:ext cx="16680625" cy="564257"/>
            </a:xfrm>
            <a:prstGeom prst="rect">
              <a:avLst/>
            </a:prstGeom>
          </p:spPr>
          <p:txBody>
            <a:bodyPr lIns="0" tIns="0" rIns="0" bIns="0" rtlCol="0" anchor="t">
              <a:spAutoFit/>
            </a:bodyPr>
            <a:lstStyle/>
            <a:p>
              <a:pPr>
                <a:lnSpc>
                  <a:spcPts val="3296"/>
                </a:lnSpc>
              </a:pPr>
              <a:endParaRPr lang="en-US" sz="3200" dirty="0">
                <a:solidFill>
                  <a:srgbClr val="FFFFFF"/>
                </a:solidFill>
                <a:latin typeface="Roboto"/>
              </a:endParaRPr>
            </a:p>
          </p:txBody>
        </p:sp>
      </p:grpSp>
    </p:spTree>
    <p:extLst>
      <p:ext uri="{BB962C8B-B14F-4D97-AF65-F5344CB8AC3E}">
        <p14:creationId xmlns:p14="http://schemas.microsoft.com/office/powerpoint/2010/main" val="41994267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1ffbee4-b44e-4124-90e8-bc72a6cca8a3">
      <Terms xmlns="http://schemas.microsoft.com/office/infopath/2007/PartnerControls"/>
    </lcf76f155ced4ddcb4097134ff3c332f>
    <TaxCatchAll xmlns="94c48197-ac46-4c96-adff-77101a865eec" xsi:nil="true"/>
    <DSHandle xmlns="21ffbee4-b44e-4124-90e8-bc72a6cca8a3" xsi:nil="true"/>
    <DSSummary xmlns="21ffbee4-b44e-4124-90e8-bc72a6cca8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NevcoDocument" ma:contentTypeID="0x0101000EC9E15F6D69B74992F65DFA3B7DA3BF" ma:contentTypeVersion="13" ma:contentTypeDescription="" ma:contentTypeScope="" ma:versionID="3ae7328547ee0b1cb4d0f875100ae874">
  <xsd:schema xmlns:xsd="http://www.w3.org/2001/XMLSchema" xmlns:xs="http://www.w3.org/2001/XMLSchema" xmlns:p="http://schemas.microsoft.com/office/2006/metadata/properties" xmlns:ns2="21ffbee4-b44e-4124-90e8-bc72a6cca8a3" xmlns:ns3="94c48197-ac46-4c96-adff-77101a865eec" targetNamespace="http://schemas.microsoft.com/office/2006/metadata/properties" ma:root="true" ma:fieldsID="adead99a65771ef1e38454e89b23d1a1" ns2:_="" ns3:_="">
    <xsd:import namespace="21ffbee4-b44e-4124-90e8-bc72a6cca8a3"/>
    <xsd:import namespace="94c48197-ac46-4c96-adff-77101a865eec"/>
    <xsd:element name="properties">
      <xsd:complexType>
        <xsd:sequence>
          <xsd:element name="documentManagement">
            <xsd:complexType>
              <xsd:all>
                <xsd:element ref="ns2:DSHandle" minOccurs="0"/>
                <xsd:element ref="ns2:DSSummary"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ffbee4-b44e-4124-90e8-bc72a6cca8a3" elementFormDefault="qualified">
    <xsd:import namespace="http://schemas.microsoft.com/office/2006/documentManagement/types"/>
    <xsd:import namespace="http://schemas.microsoft.com/office/infopath/2007/PartnerControls"/>
    <xsd:element name="DSHandle" ma:index="8" nillable="true" ma:displayName="DSHandle" ma:internalName="DSHandle" ma:readOnly="false">
      <xsd:simpleType>
        <xsd:restriction base="dms:Text">
          <xsd:maxLength value="255"/>
        </xsd:restriction>
      </xsd:simpleType>
    </xsd:element>
    <xsd:element name="DSSummary" ma:index="9" nillable="true" ma:displayName="DSSummary" ma:internalName="DSSummary" ma:readOnly="false">
      <xsd:simpleType>
        <xsd:restriction base="dms:Note">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c3ff252-c8f7-4544-bd82-0a81a7612ae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c48197-ac46-4c96-adff-77101a865ee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54d5967-1622-4dd0-ab98-805591b6d034}" ma:internalName="TaxCatchAll" ma:showField="CatchAllData" ma:web="94c48197-ac46-4c96-adff-77101a865e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1C89FC-80AC-439E-BD3B-375ABB5ABFDB}">
  <ds:schemaRefs>
    <ds:schemaRef ds:uri="http://schemas.microsoft.com/sharepoint/v3/contenttype/forms"/>
  </ds:schemaRefs>
</ds:datastoreItem>
</file>

<file path=customXml/itemProps2.xml><?xml version="1.0" encoding="utf-8"?>
<ds:datastoreItem xmlns:ds="http://schemas.openxmlformats.org/officeDocument/2006/customXml" ds:itemID="{780CB507-DB43-46D5-9593-FFAA2CFDE1CD}">
  <ds:schemaRefs>
    <ds:schemaRef ds:uri="http://schemas.microsoft.com/office/2006/metadata/properties"/>
    <ds:schemaRef ds:uri="http://schemas.microsoft.com/office/infopath/2007/PartnerControls"/>
    <ds:schemaRef ds:uri="4f1c6b41-cdb2-4608-86b7-962e8256723b"/>
    <ds:schemaRef ds:uri="72e708aa-9362-4430-baef-bb392c863594"/>
    <ds:schemaRef ds:uri="21ffbee4-b44e-4124-90e8-bc72a6cca8a3"/>
    <ds:schemaRef ds:uri="94c48197-ac46-4c96-adff-77101a865eec"/>
  </ds:schemaRefs>
</ds:datastoreItem>
</file>

<file path=customXml/itemProps3.xml><?xml version="1.0" encoding="utf-8"?>
<ds:datastoreItem xmlns:ds="http://schemas.openxmlformats.org/officeDocument/2006/customXml" ds:itemID="{1F7507C7-4C49-4ECD-9627-BDA9E9B5C6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ffbee4-b44e-4124-90e8-bc72a6cca8a3"/>
    <ds:schemaRef ds:uri="94c48197-ac46-4c96-adff-77101a865e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2660</TotalTime>
  <Words>1239</Words>
  <Application>Microsoft Office PowerPoint</Application>
  <PresentationFormat>Custom</PresentationFormat>
  <Paragraphs>168</Paragraphs>
  <Slides>16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Roboto</vt:lpstr>
      <vt:lpstr>Calibri</vt:lpstr>
      <vt:lpstr>Arial</vt:lpstr>
      <vt:lpstr>Garamond</vt:lpstr>
      <vt:lpstr>Roboto Slab Regular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Presentation Template</dc:title>
  <dc:creator>Audra Ruggiero</dc:creator>
  <cp:lastModifiedBy>Debbie Daniel</cp:lastModifiedBy>
  <cp:revision>60</cp:revision>
  <dcterms:created xsi:type="dcterms:W3CDTF">2006-08-16T00:00:00Z</dcterms:created>
  <dcterms:modified xsi:type="dcterms:W3CDTF">2025-09-27T22:06:41Z</dcterms:modified>
  <dc:identifier>DAFDz4v7hBI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0x0101000EC9E15F6D69B74992F65DFA3B7DA3BF</vt:lpwstr>
  </property>
</Properties>
</file>