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9"/>
  </p:notesMasterIdLst>
  <p:sldIdLst>
    <p:sldId id="447" r:id="rId5"/>
    <p:sldId id="492" r:id="rId6"/>
    <p:sldId id="498" r:id="rId7"/>
    <p:sldId id="497" r:id="rId8"/>
    <p:sldId id="511" r:id="rId9"/>
    <p:sldId id="510" r:id="rId10"/>
    <p:sldId id="507" r:id="rId11"/>
    <p:sldId id="503" r:id="rId12"/>
    <p:sldId id="380" r:id="rId13"/>
    <p:sldId id="512" r:id="rId14"/>
    <p:sldId id="513" r:id="rId15"/>
    <p:sldId id="495" r:id="rId16"/>
    <p:sldId id="504" r:id="rId17"/>
    <p:sldId id="509" r:id="rId18"/>
  </p:sldIdLst>
  <p:sldSz cx="12192000" cy="6858000"/>
  <p:notesSz cx="7315200" cy="9601200"/>
  <p:custDataLst>
    <p:tags r:id="rId20"/>
  </p:custDataLst>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3668224-DA2F-D279-16AC-51423FC63165}" name="Raul Martinez" initials="RM" userId="S::RMartinez@placer.ca.gov::40fb074f-f428-4d41-9960-96be34c18faa" providerId="AD"/>
  <p188:author id="{F8A893AD-B70F-87FB-4483-8F0C30F9E2BA}" name="Kristal Baumbach" initials="KB" userId="S::KBaumbac@placer.ca.gov::dae73bd4-ca10-4be6-bae7-29ab7b92fec7" providerId="AD"/>
  <p188:author id="{82AD5EF8-C5D7-1826-4C15-B3DBCBA7C9A9}" name="Katie Combs-Prichard" initials="KCP" userId="S::KCombs@placer.ca.gov::6a17d4ee-e8f7-4186-9e40-e4e391ca26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64C"/>
    <a:srgbClr val="00335F"/>
    <a:srgbClr val="0174C5"/>
    <a:srgbClr val="75A589"/>
    <a:srgbClr val="595959"/>
    <a:srgbClr val="007EE6"/>
    <a:srgbClr val="50CC83"/>
    <a:srgbClr val="5AE694"/>
    <a:srgbClr val="AD9428"/>
    <a:srgbClr val="404040"/>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5AC1BB-0CE2-4986-8464-0171446DB00E}" v="11" dt="2024-10-22T17:10:31.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6" autoAdjust="0"/>
    <p:restoredTop sz="96918" autoAdjust="0"/>
  </p:normalViewPr>
  <p:slideViewPr>
    <p:cSldViewPr snapToGrid="0">
      <p:cViewPr varScale="1">
        <p:scale>
          <a:sx n="110" d="100"/>
          <a:sy n="110" d="100"/>
        </p:scale>
        <p:origin x="744" y="108"/>
      </p:cViewPr>
      <p:guideLst/>
    </p:cSldViewPr>
  </p:slideViewPr>
  <p:notesTextViewPr>
    <p:cViewPr>
      <p:scale>
        <a:sx n="150" d="100"/>
        <a:sy n="150" d="100"/>
      </p:scale>
      <p:origin x="0" y="0"/>
    </p:cViewPr>
  </p:notesTextViewPr>
  <p:notesViewPr>
    <p:cSldViewPr snapToGrid="0">
      <p:cViewPr varScale="1">
        <p:scale>
          <a:sx n="86" d="100"/>
          <a:sy n="86" d="100"/>
        </p:scale>
        <p:origin x="210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al Baumbach" userId="dae73bd4-ca10-4be6-bae7-29ab7b92fec7" providerId="ADAL" clId="{055AC1BB-0CE2-4986-8464-0171446DB00E}"/>
    <pc:docChg chg="undo custSel addSld modSld">
      <pc:chgData name="Kristal Baumbach" userId="dae73bd4-ca10-4be6-bae7-29ab7b92fec7" providerId="ADAL" clId="{055AC1BB-0CE2-4986-8464-0171446DB00E}" dt="2024-10-22T21:59:29.096" v="2821" actId="1076"/>
      <pc:docMkLst>
        <pc:docMk/>
      </pc:docMkLst>
      <pc:sldChg chg="modNotesTx">
        <pc:chgData name="Kristal Baumbach" userId="dae73bd4-ca10-4be6-bae7-29ab7b92fec7" providerId="ADAL" clId="{055AC1BB-0CE2-4986-8464-0171446DB00E}" dt="2024-10-21T19:39:41.279" v="81"/>
        <pc:sldMkLst>
          <pc:docMk/>
          <pc:sldMk cId="4196252345" sldId="380"/>
        </pc:sldMkLst>
      </pc:sldChg>
      <pc:sldChg chg="modSp mod modNotesTx">
        <pc:chgData name="Kristal Baumbach" userId="dae73bd4-ca10-4be6-bae7-29ab7b92fec7" providerId="ADAL" clId="{055AC1BB-0CE2-4986-8464-0171446DB00E}" dt="2024-10-22T21:59:29.096" v="2821" actId="1076"/>
        <pc:sldMkLst>
          <pc:docMk/>
          <pc:sldMk cId="349078058" sldId="447"/>
        </pc:sldMkLst>
        <pc:spChg chg="mod ord">
          <ac:chgData name="Kristal Baumbach" userId="dae73bd4-ca10-4be6-bae7-29ab7b92fec7" providerId="ADAL" clId="{055AC1BB-0CE2-4986-8464-0171446DB00E}" dt="2024-10-22T21:59:29.096" v="2821" actId="1076"/>
          <ac:spMkLst>
            <pc:docMk/>
            <pc:sldMk cId="349078058" sldId="447"/>
            <ac:spMk id="10" creationId="{B3689B29-0BC7-A94C-BB8B-A7D0E791E4C0}"/>
          </ac:spMkLst>
        </pc:spChg>
      </pc:sldChg>
      <pc:sldChg chg="modNotesTx">
        <pc:chgData name="Kristal Baumbach" userId="dae73bd4-ca10-4be6-bae7-29ab7b92fec7" providerId="ADAL" clId="{055AC1BB-0CE2-4986-8464-0171446DB00E}" dt="2024-10-22T17:55:34.177" v="2439" actId="20577"/>
        <pc:sldMkLst>
          <pc:docMk/>
          <pc:sldMk cId="1636697019" sldId="492"/>
        </pc:sldMkLst>
      </pc:sldChg>
      <pc:sldChg chg="modNotesTx">
        <pc:chgData name="Kristal Baumbach" userId="dae73bd4-ca10-4be6-bae7-29ab7b92fec7" providerId="ADAL" clId="{055AC1BB-0CE2-4986-8464-0171446DB00E}" dt="2024-10-21T19:39:36.889" v="80" actId="20577"/>
        <pc:sldMkLst>
          <pc:docMk/>
          <pc:sldMk cId="4280788548" sldId="495"/>
        </pc:sldMkLst>
      </pc:sldChg>
      <pc:sldChg chg="modNotesTx">
        <pc:chgData name="Kristal Baumbach" userId="dae73bd4-ca10-4be6-bae7-29ab7b92fec7" providerId="ADAL" clId="{055AC1BB-0CE2-4986-8464-0171446DB00E}" dt="2024-10-22T19:47:07.046" v="2797" actId="20577"/>
        <pc:sldMkLst>
          <pc:docMk/>
          <pc:sldMk cId="3264395054" sldId="497"/>
        </pc:sldMkLst>
      </pc:sldChg>
      <pc:sldChg chg="modNotesTx">
        <pc:chgData name="Kristal Baumbach" userId="dae73bd4-ca10-4be6-bae7-29ab7b92fec7" providerId="ADAL" clId="{055AC1BB-0CE2-4986-8464-0171446DB00E}" dt="2024-10-22T17:58:13.141" v="2786" actId="20577"/>
        <pc:sldMkLst>
          <pc:docMk/>
          <pc:sldMk cId="210959718" sldId="498"/>
        </pc:sldMkLst>
      </pc:sldChg>
      <pc:sldChg chg="modNotesTx">
        <pc:chgData name="Kristal Baumbach" userId="dae73bd4-ca10-4be6-bae7-29ab7b92fec7" providerId="ADAL" clId="{055AC1BB-0CE2-4986-8464-0171446DB00E}" dt="2024-10-21T19:39:43.937" v="82"/>
        <pc:sldMkLst>
          <pc:docMk/>
          <pc:sldMk cId="1509386976" sldId="503"/>
        </pc:sldMkLst>
      </pc:sldChg>
      <pc:sldChg chg="modNotesTx">
        <pc:chgData name="Kristal Baumbach" userId="dae73bd4-ca10-4be6-bae7-29ab7b92fec7" providerId="ADAL" clId="{055AC1BB-0CE2-4986-8464-0171446DB00E}" dt="2024-10-22T14:06:15.482" v="622" actId="20577"/>
        <pc:sldMkLst>
          <pc:docMk/>
          <pc:sldMk cId="1360307031" sldId="504"/>
        </pc:sldMkLst>
      </pc:sldChg>
      <pc:sldChg chg="modNotesTx">
        <pc:chgData name="Kristal Baumbach" userId="dae73bd4-ca10-4be6-bae7-29ab7b92fec7" providerId="ADAL" clId="{055AC1BB-0CE2-4986-8464-0171446DB00E}" dt="2024-10-21T19:39:45.948" v="83"/>
        <pc:sldMkLst>
          <pc:docMk/>
          <pc:sldMk cId="2478038359" sldId="507"/>
        </pc:sldMkLst>
      </pc:sldChg>
      <pc:sldChg chg="modNotesTx">
        <pc:chgData name="Kristal Baumbach" userId="dae73bd4-ca10-4be6-bae7-29ab7b92fec7" providerId="ADAL" clId="{055AC1BB-0CE2-4986-8464-0171446DB00E}" dt="2024-10-22T14:52:39.241" v="1588" actId="20577"/>
        <pc:sldMkLst>
          <pc:docMk/>
          <pc:sldMk cId="1607292609" sldId="509"/>
        </pc:sldMkLst>
      </pc:sldChg>
      <pc:sldChg chg="modNotesTx">
        <pc:chgData name="Kristal Baumbach" userId="dae73bd4-ca10-4be6-bae7-29ab7b92fec7" providerId="ADAL" clId="{055AC1BB-0CE2-4986-8464-0171446DB00E}" dt="2024-10-22T14:08:19.417" v="1070" actId="20577"/>
        <pc:sldMkLst>
          <pc:docMk/>
          <pc:sldMk cId="2823956038" sldId="510"/>
        </pc:sldMkLst>
      </pc:sldChg>
      <pc:sldChg chg="modNotesTx">
        <pc:chgData name="Kristal Baumbach" userId="dae73bd4-ca10-4be6-bae7-29ab7b92fec7" providerId="ADAL" clId="{055AC1BB-0CE2-4986-8464-0171446DB00E}" dt="2024-10-22T19:47:50.618" v="2818" actId="20577"/>
        <pc:sldMkLst>
          <pc:docMk/>
          <pc:sldMk cId="2274503394" sldId="511"/>
        </pc:sldMkLst>
      </pc:sldChg>
      <pc:sldChg chg="addSp delSp modSp add mod modNotesTx">
        <pc:chgData name="Kristal Baumbach" userId="dae73bd4-ca10-4be6-bae7-29ab7b92fec7" providerId="ADAL" clId="{055AC1BB-0CE2-4986-8464-0171446DB00E}" dt="2024-10-22T17:12:33.884" v="2425" actId="1076"/>
        <pc:sldMkLst>
          <pc:docMk/>
          <pc:sldMk cId="2436702563" sldId="512"/>
        </pc:sldMkLst>
        <pc:spChg chg="del">
          <ac:chgData name="Kristal Baumbach" userId="dae73bd4-ca10-4be6-bae7-29ab7b92fec7" providerId="ADAL" clId="{055AC1BB-0CE2-4986-8464-0171446DB00E}" dt="2024-10-22T16:00:06.067" v="2275" actId="478"/>
          <ac:spMkLst>
            <pc:docMk/>
            <pc:sldMk cId="2436702563" sldId="512"/>
            <ac:spMk id="4" creationId="{DFF90F15-CDAE-886D-4585-1474B6586662}"/>
          </ac:spMkLst>
        </pc:spChg>
        <pc:spChg chg="add mod">
          <ac:chgData name="Kristal Baumbach" userId="dae73bd4-ca10-4be6-bae7-29ab7b92fec7" providerId="ADAL" clId="{055AC1BB-0CE2-4986-8464-0171446DB00E}" dt="2024-10-22T16:00:18.464" v="2278"/>
          <ac:spMkLst>
            <pc:docMk/>
            <pc:sldMk cId="2436702563" sldId="512"/>
            <ac:spMk id="5" creationId="{6789C9D8-4012-8923-12B3-3339A8B82876}"/>
          </ac:spMkLst>
        </pc:spChg>
        <pc:spChg chg="add mod">
          <ac:chgData name="Kristal Baumbach" userId="dae73bd4-ca10-4be6-bae7-29ab7b92fec7" providerId="ADAL" clId="{055AC1BB-0CE2-4986-8464-0171446DB00E}" dt="2024-10-22T16:00:18.464" v="2278"/>
          <ac:spMkLst>
            <pc:docMk/>
            <pc:sldMk cId="2436702563" sldId="512"/>
            <ac:spMk id="6" creationId="{5D912180-7E7C-F0EE-1552-9FF0A469ECB1}"/>
          </ac:spMkLst>
        </pc:spChg>
        <pc:spChg chg="add mod">
          <ac:chgData name="Kristal Baumbach" userId="dae73bd4-ca10-4be6-bae7-29ab7b92fec7" providerId="ADAL" clId="{055AC1BB-0CE2-4986-8464-0171446DB00E}" dt="2024-10-22T17:09:11.922" v="2363" actId="1076"/>
          <ac:spMkLst>
            <pc:docMk/>
            <pc:sldMk cId="2436702563" sldId="512"/>
            <ac:spMk id="12" creationId="{AFD17110-0CA8-A40E-5D17-B676EFBF2DF0}"/>
          </ac:spMkLst>
        </pc:spChg>
        <pc:spChg chg="del">
          <ac:chgData name="Kristal Baumbach" userId="dae73bd4-ca10-4be6-bae7-29ab7b92fec7" providerId="ADAL" clId="{055AC1BB-0CE2-4986-8464-0171446DB00E}" dt="2024-10-22T15:58:59.156" v="2274" actId="478"/>
          <ac:spMkLst>
            <pc:docMk/>
            <pc:sldMk cId="2436702563" sldId="512"/>
            <ac:spMk id="13" creationId="{CD2DD328-BF07-4091-8876-DF42841F465A}"/>
          </ac:spMkLst>
        </pc:spChg>
        <pc:spChg chg="add del mod">
          <ac:chgData name="Kristal Baumbach" userId="dae73bd4-ca10-4be6-bae7-29ab7b92fec7" providerId="ADAL" clId="{055AC1BB-0CE2-4986-8464-0171446DB00E}" dt="2024-10-22T17:12:27.963" v="2424" actId="478"/>
          <ac:spMkLst>
            <pc:docMk/>
            <pc:sldMk cId="2436702563" sldId="512"/>
            <ac:spMk id="14" creationId="{9A1B8056-18EC-5BE6-0A9D-5271266055C5}"/>
          </ac:spMkLst>
        </pc:spChg>
        <pc:grpChg chg="add mod">
          <ac:chgData name="Kristal Baumbach" userId="dae73bd4-ca10-4be6-bae7-29ab7b92fec7" providerId="ADAL" clId="{055AC1BB-0CE2-4986-8464-0171446DB00E}" dt="2024-10-22T16:00:40.911" v="2281" actId="164"/>
          <ac:grpSpMkLst>
            <pc:docMk/>
            <pc:sldMk cId="2436702563" sldId="512"/>
            <ac:grpSpMk id="2" creationId="{7CDA7963-E820-E8B0-1323-05E60C48AE6A}"/>
          </ac:grpSpMkLst>
        </pc:grpChg>
        <pc:grpChg chg="add mod">
          <ac:chgData name="Kristal Baumbach" userId="dae73bd4-ca10-4be6-bae7-29ab7b92fec7" providerId="ADAL" clId="{055AC1BB-0CE2-4986-8464-0171446DB00E}" dt="2024-10-22T16:00:43.835" v="2282" actId="1076"/>
          <ac:grpSpMkLst>
            <pc:docMk/>
            <pc:sldMk cId="2436702563" sldId="512"/>
            <ac:grpSpMk id="9" creationId="{56704BDC-768F-4458-1B0E-3A551FDC5E10}"/>
          </ac:grpSpMkLst>
        </pc:grpChg>
        <pc:grpChg chg="del">
          <ac:chgData name="Kristal Baumbach" userId="dae73bd4-ca10-4be6-bae7-29ab7b92fec7" providerId="ADAL" clId="{055AC1BB-0CE2-4986-8464-0171446DB00E}" dt="2024-10-22T16:00:09.472" v="2276" actId="478"/>
          <ac:grpSpMkLst>
            <pc:docMk/>
            <pc:sldMk cId="2436702563" sldId="512"/>
            <ac:grpSpMk id="23" creationId="{CD084BE7-682F-DF54-BCF0-F6D632F4C84B}"/>
          </ac:grpSpMkLst>
        </pc:grpChg>
        <pc:graphicFrameChg chg="add mod modGraphic">
          <ac:chgData name="Kristal Baumbach" userId="dae73bd4-ca10-4be6-bae7-29ab7b92fec7" providerId="ADAL" clId="{055AC1BB-0CE2-4986-8464-0171446DB00E}" dt="2024-10-22T17:12:33.884" v="2425" actId="1076"/>
          <ac:graphicFrameMkLst>
            <pc:docMk/>
            <pc:sldMk cId="2436702563" sldId="512"/>
            <ac:graphicFrameMk id="11" creationId="{E42BC1B9-76BA-01C5-6656-6CD4D17B1B00}"/>
          </ac:graphicFrameMkLst>
        </pc:graphicFrameChg>
        <pc:picChg chg="add mod">
          <ac:chgData name="Kristal Baumbach" userId="dae73bd4-ca10-4be6-bae7-29ab7b92fec7" providerId="ADAL" clId="{055AC1BB-0CE2-4986-8464-0171446DB00E}" dt="2024-10-22T16:00:40.911" v="2281" actId="164"/>
          <ac:picMkLst>
            <pc:docMk/>
            <pc:sldMk cId="2436702563" sldId="512"/>
            <ac:picMk id="8" creationId="{379638EA-A24F-63FC-3557-CC61EF9D43D3}"/>
          </ac:picMkLst>
        </pc:picChg>
        <pc:picChg chg="add del mod">
          <ac:chgData name="Kristal Baumbach" userId="dae73bd4-ca10-4be6-bae7-29ab7b92fec7" providerId="ADAL" clId="{055AC1BB-0CE2-4986-8464-0171446DB00E}" dt="2024-10-22T16:06:28.068" v="2287" actId="478"/>
          <ac:picMkLst>
            <pc:docMk/>
            <pc:sldMk cId="2436702563" sldId="512"/>
            <ac:picMk id="10" creationId="{7ADE02C2-D8D9-1DE7-B5D7-086B84950B76}"/>
          </ac:picMkLst>
        </pc:picChg>
        <pc:picChg chg="del">
          <ac:chgData name="Kristal Baumbach" userId="dae73bd4-ca10-4be6-bae7-29ab7b92fec7" providerId="ADAL" clId="{055AC1BB-0CE2-4986-8464-0171446DB00E}" dt="2024-10-22T16:00:11.958" v="2277" actId="478"/>
          <ac:picMkLst>
            <pc:docMk/>
            <pc:sldMk cId="2436702563" sldId="512"/>
            <ac:picMk id="30" creationId="{FD00479F-9650-989C-BBDF-878997D27522}"/>
          </ac:picMkLst>
        </pc:picChg>
      </pc:sldChg>
      <pc:sldChg chg="add">
        <pc:chgData name="Kristal Baumbach" userId="dae73bd4-ca10-4be6-bae7-29ab7b92fec7" providerId="ADAL" clId="{055AC1BB-0CE2-4986-8464-0171446DB00E}" dt="2024-10-22T16:06:25.862" v="2286" actId="2890"/>
        <pc:sldMkLst>
          <pc:docMk/>
          <pc:sldMk cId="4256094814" sldId="51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Kbaumbac\AppData\Local\Microsoft\Windows\INetCache\Content.Outlook\RNFA0VC2\Nevada%20County%20Vets%20Revenu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baumbac\AppData\Local\Microsoft\Windows\INetCache\Content.Outlook\RNFA0VC2\Nevada%20County%20Vets%20Revenu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dirty="0"/>
              <a:t>County Veterans Services - Annual MAA Revenues</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454108922262451"/>
          <c:y val="0.13548698591937275"/>
          <c:w val="0.57058579133888454"/>
          <c:h val="0.70495306878030972"/>
        </c:manualLayout>
      </c:layout>
      <c:lineChart>
        <c:grouping val="standard"/>
        <c:varyColors val="0"/>
        <c:ser>
          <c:idx val="0"/>
          <c:order val="0"/>
          <c:tx>
            <c:v>Annual MAA Revenues</c:v>
          </c:tx>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0"/>
              <c:layout>
                <c:manualLayout>
                  <c:x val="-4.1004084523232599E-2"/>
                  <c:y val="4.98367299675775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5C-470A-8438-FA29314DB81A}"/>
                </c:ext>
              </c:extLst>
            </c:dLbl>
            <c:dLbl>
              <c:idx val="1"/>
              <c:layout>
                <c:manualLayout>
                  <c:x val="-5.6352528262694171E-2"/>
                  <c:y val="-3.90605934192002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A5C-470A-8438-FA29314DB81A}"/>
                </c:ext>
              </c:extLst>
            </c:dLbl>
            <c:dLbl>
              <c:idx val="2"/>
              <c:layout>
                <c:manualLayout>
                  <c:x val="-3.6680416527791339E-2"/>
                  <c:y val="-3.31125827814569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A5C-470A-8438-FA29314DB81A}"/>
                </c:ext>
              </c:extLst>
            </c:dLbl>
            <c:dLbl>
              <c:idx val="3"/>
              <c:layout>
                <c:manualLayout>
                  <c:x val="-5.1352583138907872E-2"/>
                  <c:y val="3.97350993377483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A5C-470A-8438-FA29314DB81A}"/>
                </c:ext>
              </c:extLst>
            </c:dLbl>
            <c:dLbl>
              <c:idx val="4"/>
              <c:layout>
                <c:manualLayout>
                  <c:x val="-2.7882026538136945E-2"/>
                  <c:y val="2.98013245033111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A5C-470A-8438-FA29314DB81A}"/>
                </c:ext>
              </c:extLst>
            </c:dLbl>
            <c:dLbl>
              <c:idx val="5"/>
              <c:layout>
                <c:manualLayout>
                  <c:x val="-9.5678411524235937E-2"/>
                  <c:y val="-1.42068623872347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A5C-470A-8438-FA29314DB81A}"/>
                </c:ext>
              </c:extLst>
            </c:dLbl>
            <c:dLbl>
              <c:idx val="6"/>
              <c:layout>
                <c:manualLayout>
                  <c:x val="-9.8234776616263342E-2"/>
                  <c:y val="-1.3999826308476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A5C-470A-8438-FA29314DB81A}"/>
                </c:ext>
              </c:extLst>
            </c:dLbl>
            <c:dLbl>
              <c:idx val="7"/>
              <c:layout>
                <c:manualLayout>
                  <c:x val="-4.0970725561744692E-2"/>
                  <c:y val="2.82917438628994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A5C-470A-8438-FA29314DB81A}"/>
                </c:ext>
              </c:extLst>
            </c:dLbl>
            <c:dLbl>
              <c:idx val="8"/>
              <c:layout>
                <c:manualLayout>
                  <c:x val="8.026605369980927E-3"/>
                  <c:y val="-1.3911980433952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A5C-470A-8438-FA29314DB81A}"/>
                </c:ext>
              </c:extLst>
            </c:dLbl>
            <c:dLbl>
              <c:idx val="9"/>
              <c:layout>
                <c:manualLayout>
                  <c:x val="-4.218247900696017E-2"/>
                  <c:y val="-3.31125827814570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A5C-470A-8438-FA29314DB8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'Rev Graph'!$A$5:$A$13</c:f>
              <c:strCache>
                <c:ptCount val="9"/>
                <c:pt idx="0">
                  <c:v>15/16</c:v>
                </c:pt>
                <c:pt idx="1">
                  <c:v>16/17</c:v>
                </c:pt>
                <c:pt idx="2">
                  <c:v>17/18</c:v>
                </c:pt>
                <c:pt idx="3">
                  <c:v>18/19</c:v>
                </c:pt>
                <c:pt idx="4">
                  <c:v>19/20</c:v>
                </c:pt>
                <c:pt idx="5">
                  <c:v>20/21</c:v>
                </c:pt>
                <c:pt idx="6">
                  <c:v>21/22</c:v>
                </c:pt>
                <c:pt idx="7">
                  <c:v>22/23</c:v>
                </c:pt>
                <c:pt idx="8">
                  <c:v>23/24</c:v>
                </c:pt>
              </c:strCache>
            </c:strRef>
          </c:cat>
          <c:val>
            <c:numRef>
              <c:f>'Rev Graph'!$B$5:$B$13</c:f>
              <c:numCache>
                <c:formatCode>_("$"* #,##0_);_("$"* \(#,##0\);_("$"* "-"_);_(@_)</c:formatCode>
                <c:ptCount val="9"/>
                <c:pt idx="0">
                  <c:v>12835</c:v>
                </c:pt>
                <c:pt idx="1">
                  <c:v>21827</c:v>
                </c:pt>
                <c:pt idx="2">
                  <c:v>23248</c:v>
                </c:pt>
                <c:pt idx="3">
                  <c:v>21108</c:v>
                </c:pt>
                <c:pt idx="4">
                  <c:v>19746</c:v>
                </c:pt>
                <c:pt idx="5">
                  <c:v>38164</c:v>
                </c:pt>
                <c:pt idx="6">
                  <c:v>65795</c:v>
                </c:pt>
                <c:pt idx="7">
                  <c:v>58845</c:v>
                </c:pt>
                <c:pt idx="8">
                  <c:v>85544</c:v>
                </c:pt>
              </c:numCache>
            </c:numRef>
          </c:val>
          <c:smooth val="0"/>
          <c:extLst>
            <c:ext xmlns:c16="http://schemas.microsoft.com/office/drawing/2014/chart" uri="{C3380CC4-5D6E-409C-BE32-E72D297353CC}">
              <c16:uniqueId val="{0000000A-FA5C-470A-8438-FA29314DB81A}"/>
            </c:ext>
          </c:extLst>
        </c:ser>
        <c:dLbls>
          <c:showLegendKey val="0"/>
          <c:showVal val="0"/>
          <c:showCatName val="0"/>
          <c:showSerName val="0"/>
          <c:showPercent val="0"/>
          <c:showBubbleSize val="0"/>
        </c:dLbls>
        <c:smooth val="0"/>
        <c:axId val="342664232"/>
        <c:axId val="342664616"/>
      </c:lineChart>
      <c:catAx>
        <c:axId val="342664232"/>
        <c:scaling>
          <c:orientation val="minMax"/>
        </c:scaling>
        <c:delete val="0"/>
        <c:axPos val="b"/>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2664616"/>
        <c:crosses val="autoZero"/>
        <c:auto val="1"/>
        <c:lblAlgn val="ctr"/>
        <c:lblOffset val="100"/>
        <c:noMultiLvlLbl val="0"/>
      </c:catAx>
      <c:valAx>
        <c:axId val="34266461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266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dirty="0"/>
              <a:t>County </a:t>
            </a:r>
            <a:r>
              <a:rPr lang="en-US" sz="1400" b="1" i="0" u="none" strike="noStrike" kern="1200" baseline="0" dirty="0">
                <a:solidFill>
                  <a:sysClr val="windowText" lastClr="000000">
                    <a:lumMod val="65000"/>
                    <a:lumOff val="35000"/>
                  </a:sysClr>
                </a:solidFill>
              </a:rPr>
              <a:t>Veterans Services - Annual MAA Revenues</a:t>
            </a:r>
            <a:endParaRPr lang="en-US" sz="1400" dirty="0"/>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454108922262451"/>
          <c:y val="0.13548698591937275"/>
          <c:w val="0.57058579133888454"/>
          <c:h val="0.70495306878030972"/>
        </c:manualLayout>
      </c:layout>
      <c:lineChart>
        <c:grouping val="standard"/>
        <c:varyColors val="0"/>
        <c:ser>
          <c:idx val="0"/>
          <c:order val="0"/>
          <c:tx>
            <c:strRef>
              <c:f>'Rev Graph'!$B$29</c:f>
              <c:strCache>
                <c:ptCount val="1"/>
                <c:pt idx="0">
                  <c:v>Annual MAA Revenues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
              <c:tx>
                <c:rich>
                  <a:bodyPr/>
                  <a:lstStyle/>
                  <a:p>
                    <a:r>
                      <a:rPr lang="en-US" dirty="0"/>
                      <a:t>$51,000*</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2C1-435E-94A6-C64F840BF0F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'Rev Graph'!$A$30:$A$31</c:f>
              <c:strCache>
                <c:ptCount val="2"/>
                <c:pt idx="0">
                  <c:v>22/23</c:v>
                </c:pt>
                <c:pt idx="1">
                  <c:v>23/24</c:v>
                </c:pt>
              </c:strCache>
            </c:strRef>
          </c:cat>
          <c:val>
            <c:numRef>
              <c:f>'Rev Graph'!$B$30:$B$31</c:f>
              <c:numCache>
                <c:formatCode>_("$"* #,##0_);_("$"* \(#,##0\);_("$"* "-"_);_(@_)</c:formatCode>
                <c:ptCount val="2"/>
                <c:pt idx="0">
                  <c:v>27663</c:v>
                </c:pt>
                <c:pt idx="1">
                  <c:v>52079</c:v>
                </c:pt>
              </c:numCache>
            </c:numRef>
          </c:val>
          <c:smooth val="0"/>
          <c:extLst>
            <c:ext xmlns:c16="http://schemas.microsoft.com/office/drawing/2014/chart" uri="{C3380CC4-5D6E-409C-BE32-E72D297353CC}">
              <c16:uniqueId val="{00000001-42C1-435E-94A6-C64F840BF0F5}"/>
            </c:ext>
          </c:extLst>
        </c:ser>
        <c:dLbls>
          <c:showLegendKey val="0"/>
          <c:showVal val="0"/>
          <c:showCatName val="0"/>
          <c:showSerName val="0"/>
          <c:showPercent val="0"/>
          <c:showBubbleSize val="0"/>
        </c:dLbls>
        <c:smooth val="0"/>
        <c:axId val="342664232"/>
        <c:axId val="342664616"/>
      </c:lineChart>
      <c:catAx>
        <c:axId val="342664232"/>
        <c:scaling>
          <c:orientation val="minMax"/>
        </c:scaling>
        <c:delete val="0"/>
        <c:axPos val="b"/>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2664616"/>
        <c:crosses val="autoZero"/>
        <c:auto val="1"/>
        <c:lblAlgn val="ctr"/>
        <c:lblOffset val="100"/>
        <c:noMultiLvlLbl val="0"/>
      </c:catAx>
      <c:valAx>
        <c:axId val="34266461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266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5E396D-6B39-498F-84E5-3BE2183B8092}"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US"/>
        </a:p>
      </dgm:t>
    </dgm:pt>
    <dgm:pt modelId="{B20F0F36-8339-4584-92E7-F6F4BEAC8B5D}">
      <dgm:prSet phldrT="[Text]" custT="1"/>
      <dgm:spPr>
        <a:ln>
          <a:solidFill>
            <a:srgbClr val="2E764C"/>
          </a:solidFill>
        </a:ln>
      </dgm:spPr>
      <dgm:t>
        <a:bodyPr/>
        <a:lstStyle/>
        <a:p>
          <a:r>
            <a:rPr lang="en-US" sz="2000" b="0" dirty="0">
              <a:solidFill>
                <a:srgbClr val="2E764C"/>
              </a:solidFill>
            </a:rPr>
            <a:t>INVOICE</a:t>
          </a:r>
        </a:p>
        <a:p>
          <a:endParaRPr lang="en-US" sz="1800" b="0" dirty="0">
            <a:solidFill>
              <a:srgbClr val="2E764C"/>
            </a:solidFill>
          </a:endParaRPr>
        </a:p>
        <a:p>
          <a:endParaRPr lang="en-US" sz="1800" b="0" dirty="0">
            <a:solidFill>
              <a:srgbClr val="2E764C"/>
            </a:solidFill>
          </a:endParaRPr>
        </a:p>
      </dgm:t>
    </dgm:pt>
    <dgm:pt modelId="{63B3B7C4-A4F2-4DAD-82DD-87D3A6739AFD}" type="parTrans" cxnId="{A64022F0-B4DC-4A25-AB13-ACD4AFF3BD4D}">
      <dgm:prSet/>
      <dgm:spPr/>
      <dgm:t>
        <a:bodyPr/>
        <a:lstStyle/>
        <a:p>
          <a:endParaRPr lang="en-US" b="0">
            <a:solidFill>
              <a:srgbClr val="2E764C"/>
            </a:solidFill>
          </a:endParaRPr>
        </a:p>
      </dgm:t>
    </dgm:pt>
    <dgm:pt modelId="{A2E503F3-B8D4-4CDA-9E4C-20D82FABEA4C}" type="sibTrans" cxnId="{A64022F0-B4DC-4A25-AB13-ACD4AFF3BD4D}">
      <dgm:prSet/>
      <dgm:spPr/>
      <dgm:t>
        <a:bodyPr/>
        <a:lstStyle/>
        <a:p>
          <a:endParaRPr lang="en-US" b="0">
            <a:solidFill>
              <a:srgbClr val="2E764C"/>
            </a:solidFill>
          </a:endParaRPr>
        </a:p>
      </dgm:t>
    </dgm:pt>
    <dgm:pt modelId="{F05DD7D4-19DE-44EB-8708-48ECD5A9DFA2}">
      <dgm:prSet phldrT="[Text]" custT="1"/>
      <dgm:spPr>
        <a:ln>
          <a:solidFill>
            <a:srgbClr val="2E764C"/>
          </a:solidFill>
        </a:ln>
      </dgm:spPr>
      <dgm:t>
        <a:bodyPr/>
        <a:lstStyle/>
        <a:p>
          <a:r>
            <a:rPr lang="en-US" sz="1600" b="0" dirty="0">
              <a:solidFill>
                <a:srgbClr val="2E764C"/>
              </a:solidFill>
            </a:rPr>
            <a:t>TIME STUDY</a:t>
          </a:r>
        </a:p>
        <a:p>
          <a:endParaRPr lang="en-US" sz="1600" b="0" dirty="0">
            <a:solidFill>
              <a:srgbClr val="2E764C"/>
            </a:solidFill>
          </a:endParaRPr>
        </a:p>
        <a:p>
          <a:endParaRPr lang="en-US" sz="1600" b="0" dirty="0">
            <a:solidFill>
              <a:srgbClr val="2E764C"/>
            </a:solidFill>
          </a:endParaRPr>
        </a:p>
      </dgm:t>
    </dgm:pt>
    <dgm:pt modelId="{A84F6279-1984-44A1-8716-B5790DF80439}" type="parTrans" cxnId="{68AB3640-17C8-41D2-9BCE-1CB9D269B0CF}">
      <dgm:prSet/>
      <dgm:spPr>
        <a:ln>
          <a:solidFill>
            <a:srgbClr val="2E764C"/>
          </a:solidFill>
        </a:ln>
      </dgm:spPr>
      <dgm:t>
        <a:bodyPr/>
        <a:lstStyle/>
        <a:p>
          <a:endParaRPr lang="en-US" b="0">
            <a:solidFill>
              <a:srgbClr val="2E764C"/>
            </a:solidFill>
          </a:endParaRPr>
        </a:p>
      </dgm:t>
    </dgm:pt>
    <dgm:pt modelId="{A067B258-E945-4355-8CB2-54B4C8BC87EC}" type="sibTrans" cxnId="{68AB3640-17C8-41D2-9BCE-1CB9D269B0CF}">
      <dgm:prSet/>
      <dgm:spPr/>
      <dgm:t>
        <a:bodyPr/>
        <a:lstStyle/>
        <a:p>
          <a:endParaRPr lang="en-US" b="0">
            <a:solidFill>
              <a:srgbClr val="2E764C"/>
            </a:solidFill>
          </a:endParaRPr>
        </a:p>
      </dgm:t>
    </dgm:pt>
    <dgm:pt modelId="{CAF9A94C-71A7-470B-9A00-C4E0E188AB60}">
      <dgm:prSet phldrT="[Text]" custT="1"/>
      <dgm:spPr>
        <a:ln>
          <a:solidFill>
            <a:srgbClr val="2E764C"/>
          </a:solidFill>
        </a:ln>
      </dgm:spPr>
      <dgm:t>
        <a:bodyPr/>
        <a:lstStyle/>
        <a:p>
          <a:r>
            <a:rPr lang="en-US" sz="1800" b="0" dirty="0">
              <a:solidFill>
                <a:srgbClr val="2E764C"/>
              </a:solidFill>
            </a:rPr>
            <a:t>EXPENSE</a:t>
          </a:r>
        </a:p>
        <a:p>
          <a:endParaRPr lang="en-US" sz="2000" b="0" dirty="0">
            <a:solidFill>
              <a:srgbClr val="2E764C"/>
            </a:solidFill>
          </a:endParaRPr>
        </a:p>
        <a:p>
          <a:endParaRPr lang="en-US" sz="2000" b="0" dirty="0">
            <a:solidFill>
              <a:srgbClr val="2E764C"/>
            </a:solidFill>
          </a:endParaRPr>
        </a:p>
      </dgm:t>
    </dgm:pt>
    <dgm:pt modelId="{384DBF95-736B-4CDF-952C-775860B6B37E}" type="parTrans" cxnId="{0B5D8440-D3EC-4B95-9E02-2ACB7AEAE97D}">
      <dgm:prSet/>
      <dgm:spPr>
        <a:ln>
          <a:solidFill>
            <a:srgbClr val="2E764C"/>
          </a:solidFill>
        </a:ln>
      </dgm:spPr>
      <dgm:t>
        <a:bodyPr/>
        <a:lstStyle/>
        <a:p>
          <a:endParaRPr lang="en-US" b="0">
            <a:solidFill>
              <a:srgbClr val="2E764C"/>
            </a:solidFill>
          </a:endParaRPr>
        </a:p>
      </dgm:t>
    </dgm:pt>
    <dgm:pt modelId="{7DA78427-0930-42D4-8BCF-BAC15B45CDF2}" type="sibTrans" cxnId="{0B5D8440-D3EC-4B95-9E02-2ACB7AEAE97D}">
      <dgm:prSet/>
      <dgm:spPr/>
      <dgm:t>
        <a:bodyPr/>
        <a:lstStyle/>
        <a:p>
          <a:endParaRPr lang="en-US" b="0">
            <a:solidFill>
              <a:srgbClr val="2E764C"/>
            </a:solidFill>
          </a:endParaRPr>
        </a:p>
      </dgm:t>
    </dgm:pt>
    <dgm:pt modelId="{9D9C4069-BC94-43E9-8B2F-F5E7151A1C0E}">
      <dgm:prSet phldrT="[Text]" custT="1"/>
      <dgm:spPr>
        <a:ln>
          <a:solidFill>
            <a:srgbClr val="2E764C"/>
          </a:solidFill>
        </a:ln>
      </dgm:spPr>
      <dgm:t>
        <a:bodyPr/>
        <a:lstStyle/>
        <a:p>
          <a:r>
            <a:rPr lang="en-US" sz="1600" b="0" dirty="0">
              <a:solidFill>
                <a:srgbClr val="2E764C"/>
              </a:solidFill>
            </a:rPr>
            <a:t>MEDI-CAL  %</a:t>
          </a:r>
        </a:p>
        <a:p>
          <a:endParaRPr lang="en-US" sz="1600" b="0" dirty="0">
            <a:solidFill>
              <a:srgbClr val="2E764C"/>
            </a:solidFill>
          </a:endParaRPr>
        </a:p>
        <a:p>
          <a:endParaRPr lang="en-US" sz="1600" b="0" dirty="0">
            <a:solidFill>
              <a:srgbClr val="2E764C"/>
            </a:solidFill>
          </a:endParaRPr>
        </a:p>
      </dgm:t>
    </dgm:pt>
    <dgm:pt modelId="{D05D16F5-F29E-4379-B1D1-8FE042D92315}" type="parTrans" cxnId="{FD903584-3B73-4A28-A1CE-5777F6E8F66D}">
      <dgm:prSet/>
      <dgm:spPr>
        <a:ln>
          <a:solidFill>
            <a:srgbClr val="2E764C"/>
          </a:solidFill>
        </a:ln>
      </dgm:spPr>
      <dgm:t>
        <a:bodyPr/>
        <a:lstStyle/>
        <a:p>
          <a:endParaRPr lang="en-US" b="0">
            <a:solidFill>
              <a:srgbClr val="2E764C"/>
            </a:solidFill>
          </a:endParaRPr>
        </a:p>
      </dgm:t>
    </dgm:pt>
    <dgm:pt modelId="{92015911-8447-42B4-97D5-2A077B6EAAE7}" type="sibTrans" cxnId="{FD903584-3B73-4A28-A1CE-5777F6E8F66D}">
      <dgm:prSet/>
      <dgm:spPr/>
      <dgm:t>
        <a:bodyPr/>
        <a:lstStyle/>
        <a:p>
          <a:endParaRPr lang="en-US" b="0">
            <a:solidFill>
              <a:srgbClr val="2E764C"/>
            </a:solidFill>
          </a:endParaRPr>
        </a:p>
      </dgm:t>
    </dgm:pt>
    <dgm:pt modelId="{70E6AEB9-34A0-4C07-9666-F778825C22A2}">
      <dgm:prSet custT="1"/>
      <dgm:spPr>
        <a:ln>
          <a:solidFill>
            <a:srgbClr val="2E764C"/>
          </a:solidFill>
        </a:ln>
      </dgm:spPr>
      <dgm:t>
        <a:bodyPr/>
        <a:lstStyle/>
        <a:p>
          <a:r>
            <a:rPr lang="en-US" sz="1800" b="0" dirty="0">
              <a:solidFill>
                <a:srgbClr val="2E764C"/>
              </a:solidFill>
            </a:rPr>
            <a:t>REVENUE</a:t>
          </a:r>
        </a:p>
        <a:p>
          <a:endParaRPr lang="en-US" sz="2000" b="0" dirty="0">
            <a:solidFill>
              <a:srgbClr val="2E764C"/>
            </a:solidFill>
          </a:endParaRPr>
        </a:p>
        <a:p>
          <a:endParaRPr lang="en-US" sz="2000" b="0" dirty="0">
            <a:solidFill>
              <a:srgbClr val="2E764C"/>
            </a:solidFill>
          </a:endParaRPr>
        </a:p>
      </dgm:t>
    </dgm:pt>
    <dgm:pt modelId="{AA4D7BB1-5670-4BF0-9D5C-6AA63DFD4689}" type="parTrans" cxnId="{F60AA940-7918-4B59-A9EA-BC5E1FF1079F}">
      <dgm:prSet/>
      <dgm:spPr>
        <a:ln>
          <a:solidFill>
            <a:srgbClr val="2E764C"/>
          </a:solidFill>
        </a:ln>
      </dgm:spPr>
      <dgm:t>
        <a:bodyPr/>
        <a:lstStyle/>
        <a:p>
          <a:endParaRPr lang="en-US" b="0">
            <a:solidFill>
              <a:srgbClr val="2E764C"/>
            </a:solidFill>
          </a:endParaRPr>
        </a:p>
      </dgm:t>
    </dgm:pt>
    <dgm:pt modelId="{FACEF5C0-A6EB-4531-8063-F93BB3B9D450}" type="sibTrans" cxnId="{F60AA940-7918-4B59-A9EA-BC5E1FF1079F}">
      <dgm:prSet/>
      <dgm:spPr/>
      <dgm:t>
        <a:bodyPr/>
        <a:lstStyle/>
        <a:p>
          <a:endParaRPr lang="en-US" b="0">
            <a:solidFill>
              <a:srgbClr val="2E764C"/>
            </a:solidFill>
          </a:endParaRPr>
        </a:p>
      </dgm:t>
    </dgm:pt>
    <dgm:pt modelId="{E23C1313-C7F7-462C-ACF5-7A172FA70C52}" type="pres">
      <dgm:prSet presAssocID="{D95E396D-6B39-498F-84E5-3BE2183B8092}" presName="cycle" presStyleCnt="0">
        <dgm:presLayoutVars>
          <dgm:chMax val="1"/>
          <dgm:dir/>
          <dgm:animLvl val="ctr"/>
          <dgm:resizeHandles val="exact"/>
        </dgm:presLayoutVars>
      </dgm:prSet>
      <dgm:spPr/>
    </dgm:pt>
    <dgm:pt modelId="{EC05833B-CD9D-45DA-95D4-7CFAD4E372B5}" type="pres">
      <dgm:prSet presAssocID="{B20F0F36-8339-4584-92E7-F6F4BEAC8B5D}" presName="centerShape" presStyleLbl="node0" presStyleIdx="0" presStyleCnt="1" custScaleX="119164" custScaleY="118425" custLinFactNeighborY="988"/>
      <dgm:spPr/>
    </dgm:pt>
    <dgm:pt modelId="{BEF02B86-8ED8-4D2E-BC01-0815B5AAAE30}" type="pres">
      <dgm:prSet presAssocID="{A84F6279-1984-44A1-8716-B5790DF80439}" presName="Name9" presStyleLbl="parChTrans1D2" presStyleIdx="0" presStyleCnt="4"/>
      <dgm:spPr/>
    </dgm:pt>
    <dgm:pt modelId="{97DA3F13-7ADE-4EFD-8EE5-FF4BEE6D4C23}" type="pres">
      <dgm:prSet presAssocID="{A84F6279-1984-44A1-8716-B5790DF80439}" presName="connTx" presStyleLbl="parChTrans1D2" presStyleIdx="0" presStyleCnt="4"/>
      <dgm:spPr/>
    </dgm:pt>
    <dgm:pt modelId="{729EBAEA-AFA4-456F-B925-14BDF5B73205}" type="pres">
      <dgm:prSet presAssocID="{F05DD7D4-19DE-44EB-8708-48ECD5A9DFA2}" presName="node" presStyleLbl="node1" presStyleIdx="0" presStyleCnt="4" custScaleX="95321" custScaleY="96431">
        <dgm:presLayoutVars>
          <dgm:bulletEnabled val="1"/>
        </dgm:presLayoutVars>
      </dgm:prSet>
      <dgm:spPr/>
    </dgm:pt>
    <dgm:pt modelId="{A4633942-E461-43AB-8968-2EED52236E5E}" type="pres">
      <dgm:prSet presAssocID="{AA4D7BB1-5670-4BF0-9D5C-6AA63DFD4689}" presName="Name9" presStyleLbl="parChTrans1D2" presStyleIdx="1" presStyleCnt="4"/>
      <dgm:spPr/>
    </dgm:pt>
    <dgm:pt modelId="{02481D0E-ABC4-4135-8B73-CD07D427B7B0}" type="pres">
      <dgm:prSet presAssocID="{AA4D7BB1-5670-4BF0-9D5C-6AA63DFD4689}" presName="connTx" presStyleLbl="parChTrans1D2" presStyleIdx="1" presStyleCnt="4"/>
      <dgm:spPr/>
    </dgm:pt>
    <dgm:pt modelId="{6E63D1A4-DEF4-4388-966E-22952789EBD6}" type="pres">
      <dgm:prSet presAssocID="{70E6AEB9-34A0-4C07-9666-F778825C22A2}" presName="node" presStyleLbl="node1" presStyleIdx="1" presStyleCnt="4" custScaleX="95321" custScaleY="96431" custRadScaleRad="99012">
        <dgm:presLayoutVars>
          <dgm:bulletEnabled val="1"/>
        </dgm:presLayoutVars>
      </dgm:prSet>
      <dgm:spPr/>
    </dgm:pt>
    <dgm:pt modelId="{D1503627-343D-4389-8C05-34A613C42437}" type="pres">
      <dgm:prSet presAssocID="{384DBF95-736B-4CDF-952C-775860B6B37E}" presName="Name9" presStyleLbl="parChTrans1D2" presStyleIdx="2" presStyleCnt="4"/>
      <dgm:spPr/>
    </dgm:pt>
    <dgm:pt modelId="{6359DC40-6CDC-42CB-B868-5E02F49A6C69}" type="pres">
      <dgm:prSet presAssocID="{384DBF95-736B-4CDF-952C-775860B6B37E}" presName="connTx" presStyleLbl="parChTrans1D2" presStyleIdx="2" presStyleCnt="4"/>
      <dgm:spPr/>
    </dgm:pt>
    <dgm:pt modelId="{7CC8BC4C-F4E2-4673-8479-3CD1127E7AF5}" type="pres">
      <dgm:prSet presAssocID="{CAF9A94C-71A7-470B-9A00-C4E0E188AB60}" presName="node" presStyleLbl="node1" presStyleIdx="2" presStyleCnt="4" custScaleX="95321" custScaleY="96431">
        <dgm:presLayoutVars>
          <dgm:bulletEnabled val="1"/>
        </dgm:presLayoutVars>
      </dgm:prSet>
      <dgm:spPr/>
    </dgm:pt>
    <dgm:pt modelId="{E12AF079-4948-4589-AC06-B0E1411A8187}" type="pres">
      <dgm:prSet presAssocID="{D05D16F5-F29E-4379-B1D1-8FE042D92315}" presName="Name9" presStyleLbl="parChTrans1D2" presStyleIdx="3" presStyleCnt="4"/>
      <dgm:spPr/>
    </dgm:pt>
    <dgm:pt modelId="{5F722F11-CDD6-41CD-BD10-C1C3EE90F013}" type="pres">
      <dgm:prSet presAssocID="{D05D16F5-F29E-4379-B1D1-8FE042D92315}" presName="connTx" presStyleLbl="parChTrans1D2" presStyleIdx="3" presStyleCnt="4"/>
      <dgm:spPr/>
    </dgm:pt>
    <dgm:pt modelId="{EAAA920B-C92E-4D4A-96D3-8B6082B82A07}" type="pres">
      <dgm:prSet presAssocID="{9D9C4069-BC94-43E9-8B2F-F5E7151A1C0E}" presName="node" presStyleLbl="node1" presStyleIdx="3" presStyleCnt="4" custScaleX="95321" custScaleY="96431" custRadScaleRad="100004" custRadScaleInc="1115">
        <dgm:presLayoutVars>
          <dgm:bulletEnabled val="1"/>
        </dgm:presLayoutVars>
      </dgm:prSet>
      <dgm:spPr/>
    </dgm:pt>
  </dgm:ptLst>
  <dgm:cxnLst>
    <dgm:cxn modelId="{6DC8CD19-843D-4338-8E0E-C1B57B653456}" type="presOf" srcId="{B20F0F36-8339-4584-92E7-F6F4BEAC8B5D}" destId="{EC05833B-CD9D-45DA-95D4-7CFAD4E372B5}" srcOrd="0" destOrd="0" presId="urn:microsoft.com/office/officeart/2005/8/layout/radial1"/>
    <dgm:cxn modelId="{44304C1F-99A4-4801-98F9-66F8A1C90BE9}" type="presOf" srcId="{384DBF95-736B-4CDF-952C-775860B6B37E}" destId="{6359DC40-6CDC-42CB-B868-5E02F49A6C69}" srcOrd="1" destOrd="0" presId="urn:microsoft.com/office/officeart/2005/8/layout/radial1"/>
    <dgm:cxn modelId="{73DBEB3F-82A5-425E-BCAD-EF0CCFD0FFD7}" type="presOf" srcId="{9D9C4069-BC94-43E9-8B2F-F5E7151A1C0E}" destId="{EAAA920B-C92E-4D4A-96D3-8B6082B82A07}" srcOrd="0" destOrd="0" presId="urn:microsoft.com/office/officeart/2005/8/layout/radial1"/>
    <dgm:cxn modelId="{68AB3640-17C8-41D2-9BCE-1CB9D269B0CF}" srcId="{B20F0F36-8339-4584-92E7-F6F4BEAC8B5D}" destId="{F05DD7D4-19DE-44EB-8708-48ECD5A9DFA2}" srcOrd="0" destOrd="0" parTransId="{A84F6279-1984-44A1-8716-B5790DF80439}" sibTransId="{A067B258-E945-4355-8CB2-54B4C8BC87EC}"/>
    <dgm:cxn modelId="{0B5D8440-D3EC-4B95-9E02-2ACB7AEAE97D}" srcId="{B20F0F36-8339-4584-92E7-F6F4BEAC8B5D}" destId="{CAF9A94C-71A7-470B-9A00-C4E0E188AB60}" srcOrd="2" destOrd="0" parTransId="{384DBF95-736B-4CDF-952C-775860B6B37E}" sibTransId="{7DA78427-0930-42D4-8BCF-BAC15B45CDF2}"/>
    <dgm:cxn modelId="{F60AA940-7918-4B59-A9EA-BC5E1FF1079F}" srcId="{B20F0F36-8339-4584-92E7-F6F4BEAC8B5D}" destId="{70E6AEB9-34A0-4C07-9666-F778825C22A2}" srcOrd="1" destOrd="0" parTransId="{AA4D7BB1-5670-4BF0-9D5C-6AA63DFD4689}" sibTransId="{FACEF5C0-A6EB-4531-8063-F93BB3B9D450}"/>
    <dgm:cxn modelId="{FC51F85D-9C9D-4704-BC5C-ACAE6E20A9C5}" type="presOf" srcId="{CAF9A94C-71A7-470B-9A00-C4E0E188AB60}" destId="{7CC8BC4C-F4E2-4673-8479-3CD1127E7AF5}" srcOrd="0" destOrd="0" presId="urn:microsoft.com/office/officeart/2005/8/layout/radial1"/>
    <dgm:cxn modelId="{E9FD1341-84F9-4369-9D93-3B1D631B32AA}" type="presOf" srcId="{384DBF95-736B-4CDF-952C-775860B6B37E}" destId="{D1503627-343D-4389-8C05-34A613C42437}" srcOrd="0" destOrd="0" presId="urn:microsoft.com/office/officeart/2005/8/layout/radial1"/>
    <dgm:cxn modelId="{87B48B62-CC86-4071-8683-B2744B88B8F8}" type="presOf" srcId="{70E6AEB9-34A0-4C07-9666-F778825C22A2}" destId="{6E63D1A4-DEF4-4388-966E-22952789EBD6}" srcOrd="0" destOrd="0" presId="urn:microsoft.com/office/officeart/2005/8/layout/radial1"/>
    <dgm:cxn modelId="{D6C66F6C-6156-490C-BE2E-9E5359652388}" type="presOf" srcId="{D95E396D-6B39-498F-84E5-3BE2183B8092}" destId="{E23C1313-C7F7-462C-ACF5-7A172FA70C52}" srcOrd="0" destOrd="0" presId="urn:microsoft.com/office/officeart/2005/8/layout/radial1"/>
    <dgm:cxn modelId="{15822D54-5F9D-43E9-A9F7-11DA0ECA525A}" type="presOf" srcId="{AA4D7BB1-5670-4BF0-9D5C-6AA63DFD4689}" destId="{02481D0E-ABC4-4135-8B73-CD07D427B7B0}" srcOrd="1" destOrd="0" presId="urn:microsoft.com/office/officeart/2005/8/layout/radial1"/>
    <dgm:cxn modelId="{8CE3F65A-BC27-40D2-93AD-963DCFE59457}" type="presOf" srcId="{D05D16F5-F29E-4379-B1D1-8FE042D92315}" destId="{E12AF079-4948-4589-AC06-B0E1411A8187}" srcOrd="0" destOrd="0" presId="urn:microsoft.com/office/officeart/2005/8/layout/radial1"/>
    <dgm:cxn modelId="{FD903584-3B73-4A28-A1CE-5777F6E8F66D}" srcId="{B20F0F36-8339-4584-92E7-F6F4BEAC8B5D}" destId="{9D9C4069-BC94-43E9-8B2F-F5E7151A1C0E}" srcOrd="3" destOrd="0" parTransId="{D05D16F5-F29E-4379-B1D1-8FE042D92315}" sibTransId="{92015911-8447-42B4-97D5-2A077B6EAAE7}"/>
    <dgm:cxn modelId="{0F996189-DF26-42C2-9EFE-C4A26A8B10A0}" type="presOf" srcId="{D05D16F5-F29E-4379-B1D1-8FE042D92315}" destId="{5F722F11-CDD6-41CD-BD10-C1C3EE90F013}" srcOrd="1" destOrd="0" presId="urn:microsoft.com/office/officeart/2005/8/layout/radial1"/>
    <dgm:cxn modelId="{A823D38D-E4C3-483E-BC40-11B6EADA0BB2}" type="presOf" srcId="{F05DD7D4-19DE-44EB-8708-48ECD5A9DFA2}" destId="{729EBAEA-AFA4-456F-B925-14BDF5B73205}" srcOrd="0" destOrd="0" presId="urn:microsoft.com/office/officeart/2005/8/layout/radial1"/>
    <dgm:cxn modelId="{DB1D9F91-C86B-42A6-BF03-9B0B7E9F416A}" type="presOf" srcId="{AA4D7BB1-5670-4BF0-9D5C-6AA63DFD4689}" destId="{A4633942-E461-43AB-8968-2EED52236E5E}" srcOrd="0" destOrd="0" presId="urn:microsoft.com/office/officeart/2005/8/layout/radial1"/>
    <dgm:cxn modelId="{027CE0B8-12D8-4B30-A3BB-1BA81D22972F}" type="presOf" srcId="{A84F6279-1984-44A1-8716-B5790DF80439}" destId="{97DA3F13-7ADE-4EFD-8EE5-FF4BEE6D4C23}" srcOrd="1" destOrd="0" presId="urn:microsoft.com/office/officeart/2005/8/layout/radial1"/>
    <dgm:cxn modelId="{94FE7DC7-0D3E-48D2-892D-47D90BAE56AC}" type="presOf" srcId="{A84F6279-1984-44A1-8716-B5790DF80439}" destId="{BEF02B86-8ED8-4D2E-BC01-0815B5AAAE30}" srcOrd="0" destOrd="0" presId="urn:microsoft.com/office/officeart/2005/8/layout/radial1"/>
    <dgm:cxn modelId="{A64022F0-B4DC-4A25-AB13-ACD4AFF3BD4D}" srcId="{D95E396D-6B39-498F-84E5-3BE2183B8092}" destId="{B20F0F36-8339-4584-92E7-F6F4BEAC8B5D}" srcOrd="0" destOrd="0" parTransId="{63B3B7C4-A4F2-4DAD-82DD-87D3A6739AFD}" sibTransId="{A2E503F3-B8D4-4CDA-9E4C-20D82FABEA4C}"/>
    <dgm:cxn modelId="{ED65A2FE-8E56-4C51-8EFF-8BC84A09F48F}" type="presParOf" srcId="{E23C1313-C7F7-462C-ACF5-7A172FA70C52}" destId="{EC05833B-CD9D-45DA-95D4-7CFAD4E372B5}" srcOrd="0" destOrd="0" presId="urn:microsoft.com/office/officeart/2005/8/layout/radial1"/>
    <dgm:cxn modelId="{20B1CC9A-161C-4B22-BA6F-568EA8CFD887}" type="presParOf" srcId="{E23C1313-C7F7-462C-ACF5-7A172FA70C52}" destId="{BEF02B86-8ED8-4D2E-BC01-0815B5AAAE30}" srcOrd="1" destOrd="0" presId="urn:microsoft.com/office/officeart/2005/8/layout/radial1"/>
    <dgm:cxn modelId="{434CEF0F-3580-4F1E-9712-0E02C1B32B66}" type="presParOf" srcId="{BEF02B86-8ED8-4D2E-BC01-0815B5AAAE30}" destId="{97DA3F13-7ADE-4EFD-8EE5-FF4BEE6D4C23}" srcOrd="0" destOrd="0" presId="urn:microsoft.com/office/officeart/2005/8/layout/radial1"/>
    <dgm:cxn modelId="{B57BDE9E-FA34-4960-8CCB-87752C4F0B80}" type="presParOf" srcId="{E23C1313-C7F7-462C-ACF5-7A172FA70C52}" destId="{729EBAEA-AFA4-456F-B925-14BDF5B73205}" srcOrd="2" destOrd="0" presId="urn:microsoft.com/office/officeart/2005/8/layout/radial1"/>
    <dgm:cxn modelId="{AD6C63C8-280E-456F-BCBA-96CABA0EDFBA}" type="presParOf" srcId="{E23C1313-C7F7-462C-ACF5-7A172FA70C52}" destId="{A4633942-E461-43AB-8968-2EED52236E5E}" srcOrd="3" destOrd="0" presId="urn:microsoft.com/office/officeart/2005/8/layout/radial1"/>
    <dgm:cxn modelId="{27E3E66A-2B94-4365-AA30-EA3C8EF95310}" type="presParOf" srcId="{A4633942-E461-43AB-8968-2EED52236E5E}" destId="{02481D0E-ABC4-4135-8B73-CD07D427B7B0}" srcOrd="0" destOrd="0" presId="urn:microsoft.com/office/officeart/2005/8/layout/radial1"/>
    <dgm:cxn modelId="{7C299B72-6149-4C8D-B83F-F4012AD3AF16}" type="presParOf" srcId="{E23C1313-C7F7-462C-ACF5-7A172FA70C52}" destId="{6E63D1A4-DEF4-4388-966E-22952789EBD6}" srcOrd="4" destOrd="0" presId="urn:microsoft.com/office/officeart/2005/8/layout/radial1"/>
    <dgm:cxn modelId="{592813A5-45BF-4EB3-9D1E-D6ABDC85128C}" type="presParOf" srcId="{E23C1313-C7F7-462C-ACF5-7A172FA70C52}" destId="{D1503627-343D-4389-8C05-34A613C42437}" srcOrd="5" destOrd="0" presId="urn:microsoft.com/office/officeart/2005/8/layout/radial1"/>
    <dgm:cxn modelId="{5A19249F-04F4-42D2-B484-A812CEB2D2D1}" type="presParOf" srcId="{D1503627-343D-4389-8C05-34A613C42437}" destId="{6359DC40-6CDC-42CB-B868-5E02F49A6C69}" srcOrd="0" destOrd="0" presId="urn:microsoft.com/office/officeart/2005/8/layout/radial1"/>
    <dgm:cxn modelId="{A3A2285E-D136-4BC1-9128-742EBE9A593A}" type="presParOf" srcId="{E23C1313-C7F7-462C-ACF5-7A172FA70C52}" destId="{7CC8BC4C-F4E2-4673-8479-3CD1127E7AF5}" srcOrd="6" destOrd="0" presId="urn:microsoft.com/office/officeart/2005/8/layout/radial1"/>
    <dgm:cxn modelId="{143865C8-1FBD-4AE3-AEF6-3A99AB804FB0}" type="presParOf" srcId="{E23C1313-C7F7-462C-ACF5-7A172FA70C52}" destId="{E12AF079-4948-4589-AC06-B0E1411A8187}" srcOrd="7" destOrd="0" presId="urn:microsoft.com/office/officeart/2005/8/layout/radial1"/>
    <dgm:cxn modelId="{7473A0EC-10C5-46DE-86D8-CC92465400F0}" type="presParOf" srcId="{E12AF079-4948-4589-AC06-B0E1411A8187}" destId="{5F722F11-CDD6-41CD-BD10-C1C3EE90F013}" srcOrd="0" destOrd="0" presId="urn:microsoft.com/office/officeart/2005/8/layout/radial1"/>
    <dgm:cxn modelId="{CA73737E-4B59-4874-9543-667F0F946B5D}" type="presParOf" srcId="{E23C1313-C7F7-462C-ACF5-7A172FA70C52}" destId="{EAAA920B-C92E-4D4A-96D3-8B6082B82A07}"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5833B-CD9D-45DA-95D4-7CFAD4E372B5}">
      <dsp:nvSpPr>
        <dsp:cNvPr id="0" name=""/>
        <dsp:cNvSpPr/>
      </dsp:nvSpPr>
      <dsp:spPr>
        <a:xfrm>
          <a:off x="3267394" y="2067153"/>
          <a:ext cx="1971723" cy="1959495"/>
        </a:xfrm>
        <a:prstGeom prst="ellipse">
          <a:avLst/>
        </a:prstGeom>
        <a:solidFill>
          <a:schemeClr val="lt1">
            <a:hueOff val="0"/>
            <a:satOff val="0"/>
            <a:lumOff val="0"/>
            <a:alphaOff val="0"/>
          </a:schemeClr>
        </a:solidFill>
        <a:ln w="12700" cap="flat" cmpd="sng" algn="ctr">
          <a:solidFill>
            <a:srgbClr val="2E764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solidFill>
                <a:srgbClr val="2E764C"/>
              </a:solidFill>
            </a:rPr>
            <a:t>INVOICE</a:t>
          </a:r>
        </a:p>
        <a:p>
          <a:pPr marL="0" lvl="0" indent="0" algn="ctr" defTabSz="889000">
            <a:lnSpc>
              <a:spcPct val="90000"/>
            </a:lnSpc>
            <a:spcBef>
              <a:spcPct val="0"/>
            </a:spcBef>
            <a:spcAft>
              <a:spcPct val="35000"/>
            </a:spcAft>
            <a:buNone/>
          </a:pPr>
          <a:endParaRPr lang="en-US" sz="1800" b="0" kern="1200" dirty="0">
            <a:solidFill>
              <a:srgbClr val="2E764C"/>
            </a:solidFill>
          </a:endParaRPr>
        </a:p>
        <a:p>
          <a:pPr marL="0" lvl="0" indent="0" algn="ctr" defTabSz="889000">
            <a:lnSpc>
              <a:spcPct val="90000"/>
            </a:lnSpc>
            <a:spcBef>
              <a:spcPct val="0"/>
            </a:spcBef>
            <a:spcAft>
              <a:spcPct val="35000"/>
            </a:spcAft>
            <a:buNone/>
          </a:pPr>
          <a:endParaRPr lang="en-US" sz="1800" b="0" kern="1200" dirty="0">
            <a:solidFill>
              <a:srgbClr val="2E764C"/>
            </a:solidFill>
          </a:endParaRPr>
        </a:p>
      </dsp:txBody>
      <dsp:txXfrm>
        <a:off x="3556146" y="2354114"/>
        <a:ext cx="1394219" cy="1385573"/>
      </dsp:txXfrm>
    </dsp:sp>
    <dsp:sp modelId="{BEF02B86-8ED8-4D2E-BC01-0815B5AAAE30}">
      <dsp:nvSpPr>
        <dsp:cNvPr id="0" name=""/>
        <dsp:cNvSpPr/>
      </dsp:nvSpPr>
      <dsp:spPr>
        <a:xfrm rot="16200000">
          <a:off x="4043908" y="1840298"/>
          <a:ext cx="418696" cy="35012"/>
        </a:xfrm>
        <a:custGeom>
          <a:avLst/>
          <a:gdLst/>
          <a:ahLst/>
          <a:cxnLst/>
          <a:rect l="0" t="0" r="0" b="0"/>
          <a:pathLst>
            <a:path>
              <a:moveTo>
                <a:pt x="0" y="17506"/>
              </a:moveTo>
              <a:lnTo>
                <a:pt x="418696" y="17506"/>
              </a:lnTo>
            </a:path>
          </a:pathLst>
        </a:custGeom>
        <a:noFill/>
        <a:ln w="12700" cap="flat" cmpd="sng" algn="ctr">
          <a:solidFill>
            <a:srgbClr val="2E764C"/>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0" kern="1200">
            <a:solidFill>
              <a:srgbClr val="2E764C"/>
            </a:solidFill>
          </a:endParaRPr>
        </a:p>
      </dsp:txBody>
      <dsp:txXfrm>
        <a:off x="4242789" y="1847337"/>
        <a:ext cx="20934" cy="20934"/>
      </dsp:txXfrm>
    </dsp:sp>
    <dsp:sp modelId="{729EBAEA-AFA4-456F-B925-14BDF5B73205}">
      <dsp:nvSpPr>
        <dsp:cNvPr id="0" name=""/>
        <dsp:cNvSpPr/>
      </dsp:nvSpPr>
      <dsp:spPr>
        <a:xfrm>
          <a:off x="3464651" y="52880"/>
          <a:ext cx="1577209" cy="1595576"/>
        </a:xfrm>
        <a:prstGeom prst="ellipse">
          <a:avLst/>
        </a:prstGeom>
        <a:solidFill>
          <a:schemeClr val="lt1">
            <a:hueOff val="0"/>
            <a:satOff val="0"/>
            <a:lumOff val="0"/>
            <a:alphaOff val="0"/>
          </a:schemeClr>
        </a:solidFill>
        <a:ln w="12700" cap="flat" cmpd="sng" algn="ctr">
          <a:solidFill>
            <a:srgbClr val="2E764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2E764C"/>
              </a:solidFill>
            </a:rPr>
            <a:t>TIME STUDY</a:t>
          </a:r>
        </a:p>
        <a:p>
          <a:pPr marL="0" lvl="0" indent="0" algn="ctr" defTabSz="711200">
            <a:lnSpc>
              <a:spcPct val="90000"/>
            </a:lnSpc>
            <a:spcBef>
              <a:spcPct val="0"/>
            </a:spcBef>
            <a:spcAft>
              <a:spcPct val="35000"/>
            </a:spcAft>
            <a:buNone/>
          </a:pPr>
          <a:endParaRPr lang="en-US" sz="1600" b="0" kern="1200" dirty="0">
            <a:solidFill>
              <a:srgbClr val="2E764C"/>
            </a:solidFill>
          </a:endParaRPr>
        </a:p>
        <a:p>
          <a:pPr marL="0" lvl="0" indent="0" algn="ctr" defTabSz="711200">
            <a:lnSpc>
              <a:spcPct val="90000"/>
            </a:lnSpc>
            <a:spcBef>
              <a:spcPct val="0"/>
            </a:spcBef>
            <a:spcAft>
              <a:spcPct val="35000"/>
            </a:spcAft>
            <a:buNone/>
          </a:pPr>
          <a:endParaRPr lang="en-US" sz="1600" b="0" kern="1200" dirty="0">
            <a:solidFill>
              <a:srgbClr val="2E764C"/>
            </a:solidFill>
          </a:endParaRPr>
        </a:p>
      </dsp:txBody>
      <dsp:txXfrm>
        <a:off x="3695628" y="286547"/>
        <a:ext cx="1115255" cy="1128242"/>
      </dsp:txXfrm>
    </dsp:sp>
    <dsp:sp modelId="{A4633942-E461-43AB-8968-2EED52236E5E}">
      <dsp:nvSpPr>
        <dsp:cNvPr id="0" name=""/>
        <dsp:cNvSpPr/>
      </dsp:nvSpPr>
      <dsp:spPr>
        <a:xfrm rot="21531401">
          <a:off x="5238883" y="3006148"/>
          <a:ext cx="358354" cy="35012"/>
        </a:xfrm>
        <a:custGeom>
          <a:avLst/>
          <a:gdLst/>
          <a:ahLst/>
          <a:cxnLst/>
          <a:rect l="0" t="0" r="0" b="0"/>
          <a:pathLst>
            <a:path>
              <a:moveTo>
                <a:pt x="0" y="17506"/>
              </a:moveTo>
              <a:lnTo>
                <a:pt x="358354" y="17506"/>
              </a:lnTo>
            </a:path>
          </a:pathLst>
        </a:custGeom>
        <a:noFill/>
        <a:ln w="12700" cap="flat" cmpd="sng" algn="ctr">
          <a:solidFill>
            <a:srgbClr val="2E764C"/>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0" kern="1200">
            <a:solidFill>
              <a:srgbClr val="2E764C"/>
            </a:solidFill>
          </a:endParaRPr>
        </a:p>
      </dsp:txBody>
      <dsp:txXfrm>
        <a:off x="5409102" y="3014696"/>
        <a:ext cx="17917" cy="17917"/>
      </dsp:txXfrm>
    </dsp:sp>
    <dsp:sp modelId="{6E63D1A4-DEF4-4388-966E-22952789EBD6}">
      <dsp:nvSpPr>
        <dsp:cNvPr id="0" name=""/>
        <dsp:cNvSpPr/>
      </dsp:nvSpPr>
      <dsp:spPr>
        <a:xfrm>
          <a:off x="5597049" y="2206556"/>
          <a:ext cx="1577209" cy="1595576"/>
        </a:xfrm>
        <a:prstGeom prst="ellipse">
          <a:avLst/>
        </a:prstGeom>
        <a:solidFill>
          <a:schemeClr val="lt1">
            <a:hueOff val="0"/>
            <a:satOff val="0"/>
            <a:lumOff val="0"/>
            <a:alphaOff val="0"/>
          </a:schemeClr>
        </a:solidFill>
        <a:ln w="12700" cap="flat" cmpd="sng" algn="ctr">
          <a:solidFill>
            <a:srgbClr val="2E764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rgbClr val="2E764C"/>
              </a:solidFill>
            </a:rPr>
            <a:t>REVENUE</a:t>
          </a:r>
        </a:p>
        <a:p>
          <a:pPr marL="0" lvl="0" indent="0" algn="ctr" defTabSz="800100">
            <a:lnSpc>
              <a:spcPct val="90000"/>
            </a:lnSpc>
            <a:spcBef>
              <a:spcPct val="0"/>
            </a:spcBef>
            <a:spcAft>
              <a:spcPct val="35000"/>
            </a:spcAft>
            <a:buNone/>
          </a:pPr>
          <a:endParaRPr lang="en-US" sz="2000" b="0" kern="1200" dirty="0">
            <a:solidFill>
              <a:srgbClr val="2E764C"/>
            </a:solidFill>
          </a:endParaRPr>
        </a:p>
        <a:p>
          <a:pPr marL="0" lvl="0" indent="0" algn="ctr" defTabSz="800100">
            <a:lnSpc>
              <a:spcPct val="90000"/>
            </a:lnSpc>
            <a:spcBef>
              <a:spcPct val="0"/>
            </a:spcBef>
            <a:spcAft>
              <a:spcPct val="35000"/>
            </a:spcAft>
            <a:buNone/>
          </a:pPr>
          <a:endParaRPr lang="en-US" sz="2000" b="0" kern="1200" dirty="0">
            <a:solidFill>
              <a:srgbClr val="2E764C"/>
            </a:solidFill>
          </a:endParaRPr>
        </a:p>
      </dsp:txBody>
      <dsp:txXfrm>
        <a:off x="5828026" y="2440223"/>
        <a:ext cx="1115255" cy="1128242"/>
      </dsp:txXfrm>
    </dsp:sp>
    <dsp:sp modelId="{D1503627-343D-4389-8C05-34A613C42437}">
      <dsp:nvSpPr>
        <dsp:cNvPr id="0" name=""/>
        <dsp:cNvSpPr/>
      </dsp:nvSpPr>
      <dsp:spPr>
        <a:xfrm rot="5400000">
          <a:off x="4086464" y="4175934"/>
          <a:ext cx="333583" cy="35012"/>
        </a:xfrm>
        <a:custGeom>
          <a:avLst/>
          <a:gdLst/>
          <a:ahLst/>
          <a:cxnLst/>
          <a:rect l="0" t="0" r="0" b="0"/>
          <a:pathLst>
            <a:path>
              <a:moveTo>
                <a:pt x="0" y="17506"/>
              </a:moveTo>
              <a:lnTo>
                <a:pt x="333583" y="17506"/>
              </a:lnTo>
            </a:path>
          </a:pathLst>
        </a:custGeom>
        <a:noFill/>
        <a:ln w="12700" cap="flat" cmpd="sng" algn="ctr">
          <a:solidFill>
            <a:srgbClr val="2E764C"/>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0" kern="1200">
            <a:solidFill>
              <a:srgbClr val="2E764C"/>
            </a:solidFill>
          </a:endParaRPr>
        </a:p>
      </dsp:txBody>
      <dsp:txXfrm>
        <a:off x="4244916" y="4185101"/>
        <a:ext cx="16679" cy="16679"/>
      </dsp:txXfrm>
    </dsp:sp>
    <dsp:sp modelId="{7CC8BC4C-F4E2-4673-8479-3CD1127E7AF5}">
      <dsp:nvSpPr>
        <dsp:cNvPr id="0" name=""/>
        <dsp:cNvSpPr/>
      </dsp:nvSpPr>
      <dsp:spPr>
        <a:xfrm>
          <a:off x="3464651" y="4360232"/>
          <a:ext cx="1577209" cy="1595576"/>
        </a:xfrm>
        <a:prstGeom prst="ellipse">
          <a:avLst/>
        </a:prstGeom>
        <a:solidFill>
          <a:schemeClr val="lt1">
            <a:hueOff val="0"/>
            <a:satOff val="0"/>
            <a:lumOff val="0"/>
            <a:alphaOff val="0"/>
          </a:schemeClr>
        </a:solidFill>
        <a:ln w="12700" cap="flat" cmpd="sng" algn="ctr">
          <a:solidFill>
            <a:srgbClr val="2E764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rgbClr val="2E764C"/>
              </a:solidFill>
            </a:rPr>
            <a:t>EXPENSE</a:t>
          </a:r>
        </a:p>
        <a:p>
          <a:pPr marL="0" lvl="0" indent="0" algn="ctr" defTabSz="800100">
            <a:lnSpc>
              <a:spcPct val="90000"/>
            </a:lnSpc>
            <a:spcBef>
              <a:spcPct val="0"/>
            </a:spcBef>
            <a:spcAft>
              <a:spcPct val="35000"/>
            </a:spcAft>
            <a:buNone/>
          </a:pPr>
          <a:endParaRPr lang="en-US" sz="2000" b="0" kern="1200" dirty="0">
            <a:solidFill>
              <a:srgbClr val="2E764C"/>
            </a:solidFill>
          </a:endParaRPr>
        </a:p>
        <a:p>
          <a:pPr marL="0" lvl="0" indent="0" algn="ctr" defTabSz="800100">
            <a:lnSpc>
              <a:spcPct val="90000"/>
            </a:lnSpc>
            <a:spcBef>
              <a:spcPct val="0"/>
            </a:spcBef>
            <a:spcAft>
              <a:spcPct val="35000"/>
            </a:spcAft>
            <a:buNone/>
          </a:pPr>
          <a:endParaRPr lang="en-US" sz="2000" b="0" kern="1200" dirty="0">
            <a:solidFill>
              <a:srgbClr val="2E764C"/>
            </a:solidFill>
          </a:endParaRPr>
        </a:p>
      </dsp:txBody>
      <dsp:txXfrm>
        <a:off x="3695628" y="4593899"/>
        <a:ext cx="1115255" cy="1128242"/>
      </dsp:txXfrm>
    </dsp:sp>
    <dsp:sp modelId="{E12AF079-4948-4589-AC06-B0E1411A8187}">
      <dsp:nvSpPr>
        <dsp:cNvPr id="0" name=""/>
        <dsp:cNvSpPr/>
      </dsp:nvSpPr>
      <dsp:spPr>
        <a:xfrm rot="10898009">
          <a:off x="2887791" y="2995874"/>
          <a:ext cx="380086" cy="35012"/>
        </a:xfrm>
        <a:custGeom>
          <a:avLst/>
          <a:gdLst/>
          <a:ahLst/>
          <a:cxnLst/>
          <a:rect l="0" t="0" r="0" b="0"/>
          <a:pathLst>
            <a:path>
              <a:moveTo>
                <a:pt x="0" y="17506"/>
              </a:moveTo>
              <a:lnTo>
                <a:pt x="380086" y="17506"/>
              </a:lnTo>
            </a:path>
          </a:pathLst>
        </a:custGeom>
        <a:noFill/>
        <a:ln w="12700" cap="flat" cmpd="sng" algn="ctr">
          <a:solidFill>
            <a:srgbClr val="2E764C"/>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0" kern="1200">
            <a:solidFill>
              <a:srgbClr val="2E764C"/>
            </a:solidFill>
          </a:endParaRPr>
        </a:p>
      </dsp:txBody>
      <dsp:txXfrm rot="10800000">
        <a:off x="3068332" y="3003879"/>
        <a:ext cx="19004" cy="19004"/>
      </dsp:txXfrm>
    </dsp:sp>
    <dsp:sp modelId="{EAAA920B-C92E-4D4A-96D3-8B6082B82A07}">
      <dsp:nvSpPr>
        <dsp:cNvPr id="0" name=""/>
        <dsp:cNvSpPr/>
      </dsp:nvSpPr>
      <dsp:spPr>
        <a:xfrm>
          <a:off x="1310971" y="2187695"/>
          <a:ext cx="1577209" cy="1595576"/>
        </a:xfrm>
        <a:prstGeom prst="ellipse">
          <a:avLst/>
        </a:prstGeom>
        <a:solidFill>
          <a:schemeClr val="lt1">
            <a:hueOff val="0"/>
            <a:satOff val="0"/>
            <a:lumOff val="0"/>
            <a:alphaOff val="0"/>
          </a:schemeClr>
        </a:solidFill>
        <a:ln w="12700" cap="flat" cmpd="sng" algn="ctr">
          <a:solidFill>
            <a:srgbClr val="2E764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2E764C"/>
              </a:solidFill>
            </a:rPr>
            <a:t>MEDI-CAL  %</a:t>
          </a:r>
        </a:p>
        <a:p>
          <a:pPr marL="0" lvl="0" indent="0" algn="ctr" defTabSz="711200">
            <a:lnSpc>
              <a:spcPct val="90000"/>
            </a:lnSpc>
            <a:spcBef>
              <a:spcPct val="0"/>
            </a:spcBef>
            <a:spcAft>
              <a:spcPct val="35000"/>
            </a:spcAft>
            <a:buNone/>
          </a:pPr>
          <a:endParaRPr lang="en-US" sz="1600" b="0" kern="1200" dirty="0">
            <a:solidFill>
              <a:srgbClr val="2E764C"/>
            </a:solidFill>
          </a:endParaRPr>
        </a:p>
        <a:p>
          <a:pPr marL="0" lvl="0" indent="0" algn="ctr" defTabSz="711200">
            <a:lnSpc>
              <a:spcPct val="90000"/>
            </a:lnSpc>
            <a:spcBef>
              <a:spcPct val="0"/>
            </a:spcBef>
            <a:spcAft>
              <a:spcPct val="35000"/>
            </a:spcAft>
            <a:buNone/>
          </a:pPr>
          <a:endParaRPr lang="en-US" sz="1600" b="0" kern="1200" dirty="0">
            <a:solidFill>
              <a:srgbClr val="2E764C"/>
            </a:solidFill>
          </a:endParaRPr>
        </a:p>
      </dsp:txBody>
      <dsp:txXfrm>
        <a:off x="1541948" y="2421362"/>
        <a:ext cx="1115255" cy="112824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A89D2087-B723-4CD9-8DAE-36959428AEFA}" type="datetimeFigureOut">
              <a:rPr lang="en-US" smtClean="0"/>
              <a:t>9/27/2025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E0A67C06-8871-4665-806F-B4C8CE63534D}" type="slidenum">
              <a:rPr lang="en-US" smtClean="0"/>
              <a:t>‹#›</a:t>
            </a:fld>
            <a:endParaRPr lang="en-US"/>
          </a:p>
        </p:txBody>
      </p:sp>
    </p:spTree>
    <p:extLst>
      <p:ext uri="{BB962C8B-B14F-4D97-AF65-F5344CB8AC3E}">
        <p14:creationId xmlns:p14="http://schemas.microsoft.com/office/powerpoint/2010/main" val="2976889292"/>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everyone. My name is Kristal Baumbach. I am the LGA Coordinator and program manager for Placer’s CMAA program. I am also the Executive Team co-chair on the state’s LGA Consortium for CMAA &amp; TCM. With me today is Debbie Daniel from Nevada County, She helped Placer get our VSO MAA program started and co-presented with Placer VSO staff Eva Jimenez in May at the CMAA/TCM LGA Conference.</a:t>
            </a:r>
          </a:p>
          <a:p>
            <a:endParaRPr lang="en-US" dirty="0"/>
          </a:p>
          <a:p>
            <a:r>
              <a:rPr lang="en-US" dirty="0"/>
              <a:t>Thank you for having us today. We are excited to be here with the California State Association of Veteran Services Officers to discuss County-Based Medi-Cal Administrative Activities, or CMAA, and how these activities can impact the important work you all are doing to serve veterans across the state.</a:t>
            </a:r>
          </a:p>
          <a:p>
            <a:r>
              <a:rPr lang="en-US" dirty="0"/>
              <a:t>As you know, Medi-Cal provides crucial healthcare support to millions of Californians, including our veteran population. Today, We’ll be walking you through how CMAA can help Veteran Service Program tap into federal funding to support administrative services that assist Medi-Cal beneficiaries. We’ll also explore how these activities might align with the services you already provide and open up new possibilities for further supporting your veteran clients. We will also discuss how CMAA program handles other federal funding sources that you may already receive to ensure that we are not double dipping and claiming the same activities under multiple federal funding sources.</a:t>
            </a:r>
          </a:p>
          <a:p>
            <a:endParaRPr lang="en-US" dirty="0"/>
          </a:p>
          <a:p>
            <a:r>
              <a:rPr lang="en-US" dirty="0"/>
              <a:t>By the end of this session, I hope you'll have a clearer understanding of the CMAA program and how it can benefit your organizations and the veterans you serve.</a:t>
            </a:r>
          </a:p>
          <a:p>
            <a:endParaRPr lang="en-US" dirty="0"/>
          </a:p>
        </p:txBody>
      </p:sp>
      <p:sp>
        <p:nvSpPr>
          <p:cNvPr id="4" name="Slide Number Placeholder 3"/>
          <p:cNvSpPr>
            <a:spLocks noGrp="1"/>
          </p:cNvSpPr>
          <p:nvPr>
            <p:ph type="sldNum" sz="quarter" idx="5"/>
          </p:nvPr>
        </p:nvSpPr>
        <p:spPr/>
        <p:txBody>
          <a:bodyPr/>
          <a:lstStyle/>
          <a:p>
            <a:fld id="{72C6DB3B-2191-4AFB-8A21-B568E680B9A6}" type="slidenum">
              <a:rPr lang="en-US" smtClean="0"/>
              <a:t>1</a:t>
            </a:fld>
            <a:endParaRPr lang="en-US"/>
          </a:p>
        </p:txBody>
      </p:sp>
    </p:spTree>
    <p:extLst>
      <p:ext uri="{BB962C8B-B14F-4D97-AF65-F5344CB8AC3E}">
        <p14:creationId xmlns:p14="http://schemas.microsoft.com/office/powerpoint/2010/main" val="106881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88">
              <a:defRPr/>
            </a:pPr>
            <a:r>
              <a:rPr lang="en-US" dirty="0"/>
              <a:t>(Kristal) </a:t>
            </a:r>
          </a:p>
          <a:p>
            <a:pPr defTabSz="966588">
              <a:defRPr/>
            </a:pPr>
            <a:endParaRPr lang="en-US" dirty="0"/>
          </a:p>
          <a:p>
            <a:pPr defTabSz="966588">
              <a:defRPr/>
            </a:pPr>
            <a:r>
              <a:rPr lang="en-US" dirty="0"/>
              <a:t>The County-Based Medi-Cal Administrative Activities (CMAA) program is a federal initiative administered through the Centers for Medicare &amp; Medicaid Services (CMS). Launched in 1995, it provides reimbursement to counties for performing administrative tasks that support Medi-Cal beneficiaries in accessing healthcare. These tasks include explaining the Medi-Cal program, assisting with enrollment, and coordinating referrals to necessary services. CMAA also funds program planning and policy development that improve service access. This program, which operates across the U.S., helps counties recover costs while ensuring individuals, including veterans, receive the care they need.</a:t>
            </a:r>
          </a:p>
          <a:p>
            <a:br>
              <a:rPr lang="en-US" dirty="0"/>
            </a:br>
            <a:r>
              <a:rPr lang="en-US" dirty="0"/>
              <a:t>CMAA is a crucial opportunity for counties to get reimbursed for certain administrative activities that support Medi-Cal-eligible individuals. This funding helps local agencies offset the costs of essential tasks that often go unnoticed but are vital in ensuring that people can access the healthcare services they need.</a:t>
            </a:r>
          </a:p>
          <a:p>
            <a:br>
              <a:rPr lang="en-US" dirty="0"/>
            </a:br>
            <a:r>
              <a:rPr lang="en-US" dirty="0"/>
              <a:t>For instance, explaining Medi-Cal eligibility requirements to veterans and their families and helping them navigate the often complex enrollment process can be reimbursable through CMAA. Veterans often face unique barriers when transitioning from other healthcare systems to Medi-Cal, and your work in bridging that gap is eligible for federal reimbursement. </a:t>
            </a:r>
          </a:p>
          <a:p>
            <a:br>
              <a:rPr lang="en-US" dirty="0"/>
            </a:br>
            <a:r>
              <a:rPr lang="en-US" dirty="0"/>
              <a:t>Beyond enrollment, CMAA supports the critical work of linking veterans to necessary medical care, whether it’s coordinating between different healthcare providers, scheduling appointments, or following up to ensure they’re receiving the care they need. This coordination is not only beneficial for veterans but also reimbursable under CMAA.</a:t>
            </a:r>
          </a:p>
          <a:p>
            <a:br>
              <a:rPr lang="en-US" dirty="0"/>
            </a:br>
            <a:r>
              <a:rPr lang="en-US" dirty="0"/>
              <a:t>CMAA also reimburses for higher-level activities, such as program planning and policy development that improve access to Medi-Cal services. For example, if your office collaborates with other agencies to streamline veteran access to services or to develop new outreach programs, those efforts may qualify for reimbursement.</a:t>
            </a:r>
          </a:p>
          <a:p>
            <a:pPr defTabSz="966588">
              <a:defRPr/>
            </a:pPr>
            <a:endParaRPr lang="en-US" dirty="0"/>
          </a:p>
          <a:p>
            <a:pPr marL="0" indent="0">
              <a:buFont typeface="Arial" panose="020B0604020202020204" pitchFamily="34" charset="0"/>
              <a:buNone/>
            </a:pPr>
            <a:r>
              <a:rPr lang="en-US" dirty="0"/>
              <a:t>CMAA is done in many programs throughout the state and it really varies by County. Some Counties like Santa Cruz have over 40 claim units, Placer has 8 and these are seen in programs like - Public Health – Public Health Nursing, Communicable Disease, PH Administration, Public Guardian, Homeless Services, Community Based Organizations, Family Resource Centers, Centers for Independent Living,</a:t>
            </a:r>
          </a:p>
        </p:txBody>
      </p:sp>
      <p:sp>
        <p:nvSpPr>
          <p:cNvPr id="4" name="Slide Number Placeholder 3"/>
          <p:cNvSpPr>
            <a:spLocks noGrp="1"/>
          </p:cNvSpPr>
          <p:nvPr>
            <p:ph type="sldNum" sz="quarter" idx="5"/>
          </p:nvPr>
        </p:nvSpPr>
        <p:spPr/>
        <p:txBody>
          <a:bodyPr/>
          <a:lstStyle/>
          <a:p>
            <a:fld id="{72C6DB3B-2191-4AFB-8A21-B568E680B9A6}" type="slidenum">
              <a:rPr lang="en-US" smtClean="0"/>
              <a:t>2</a:t>
            </a:fld>
            <a:endParaRPr lang="en-US"/>
          </a:p>
        </p:txBody>
      </p:sp>
    </p:spTree>
    <p:extLst>
      <p:ext uri="{BB962C8B-B14F-4D97-AF65-F5344CB8AC3E}">
        <p14:creationId xmlns:p14="http://schemas.microsoft.com/office/powerpoint/2010/main" val="2051394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attractive features of the CMAA program is that the federal reimbursement received is </a:t>
            </a:r>
            <a:r>
              <a:rPr lang="en-US" i="1" dirty="0"/>
              <a:t>unrestricted</a:t>
            </a:r>
            <a:r>
              <a:rPr lang="en-US" dirty="0"/>
              <a:t>. Unlike many other funding sources that come with strict usage guidelines, CMAA funds offer flexibility. This allows organizations to allocate the reimbursement where it’s most needed—whether it's enhancing existing services, investing in new initiatives, covering operational costs, or increasing staffing levels.</a:t>
            </a:r>
          </a:p>
          <a:p>
            <a:br>
              <a:rPr lang="en-US" dirty="0"/>
            </a:br>
            <a:r>
              <a:rPr lang="en-US" dirty="0"/>
              <a:t>In fiscal year 2022-2023, counties across California brought in over $115 million through CMAA reimbursements. This influx of funding demonstrates the program’s potential to support agencies in ways that are directly aligned with their missions. It’s a unique opportunity that allows you to reinvest in areas that need it most.</a:t>
            </a:r>
          </a:p>
          <a:p>
            <a:br>
              <a:rPr lang="en-US" dirty="0"/>
            </a:br>
            <a:r>
              <a:rPr lang="en-US" dirty="0"/>
              <a:t>If you’re not participating in CMAA, you're leaving money on the table. I think it’s safe to say that most Veterans Services programs already struggle with inadequate funding from the state to meet their needs. CMAA can provide additional resources to help fill these gaps and support your program's objectives.</a:t>
            </a:r>
          </a:p>
          <a:p>
            <a:endParaRPr lang="en-US" dirty="0"/>
          </a:p>
          <a:p>
            <a:r>
              <a:rPr lang="en-US" dirty="0"/>
              <a:t>One thing to note is that this program works differently from typical funding sources. CMAA is claimed in arrears, meaning counties are currently working on claims for fiscal year 2023-2024, with the first expected payments not arriving until June 2025. While there’s a delay, the long-term financial support is well worth the effort.</a:t>
            </a:r>
          </a:p>
          <a:p>
            <a:pPr marL="183317" indent="-183317">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2C6DB3B-2191-4AFB-8A21-B568E680B9A6}" type="slidenum">
              <a:rPr lang="en-US" smtClean="0"/>
              <a:t>3</a:t>
            </a:fld>
            <a:endParaRPr lang="en-US"/>
          </a:p>
        </p:txBody>
      </p:sp>
    </p:spTree>
    <p:extLst>
      <p:ext uri="{BB962C8B-B14F-4D97-AF65-F5344CB8AC3E}">
        <p14:creationId xmlns:p14="http://schemas.microsoft.com/office/powerpoint/2010/main" val="3858641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3317" indent="-183317">
              <a:buFont typeface="Arial" panose="020B0604020202020204" pitchFamily="34" charset="0"/>
              <a:buChar char="•"/>
            </a:pPr>
            <a:r>
              <a:rPr lang="en-US" dirty="0"/>
              <a:t>(Kristal) </a:t>
            </a:r>
          </a:p>
          <a:p>
            <a:pPr marL="0" indent="0">
              <a:buFont typeface="Arial" panose="020B0604020202020204" pitchFamily="34" charset="0"/>
              <a:buNone/>
            </a:pPr>
            <a:endParaRPr lang="en-US" dirty="0"/>
          </a:p>
          <a:p>
            <a:r>
              <a:rPr lang="en-US" dirty="0"/>
              <a:t>For County VSOs to participate in the CMAA program, they must work through their county’s CMAA program, specifically through the LGA coordinator. This is because only the LGA coordinator is authorized to submit claim unit plans and claims to the state for approval and reimbursement. This ensures that all administrative processes align with state requirements.</a:t>
            </a:r>
          </a:p>
          <a:p>
            <a:br>
              <a:rPr lang="en-US" dirty="0"/>
            </a:br>
            <a:r>
              <a:rPr lang="en-US" dirty="0"/>
              <a:t>County VSOs can either directly provide services or partner with nonprofit organizations or other public entities. LGAs have the flexibility to subcontract with community-based organizations that help provide MAA activities to veterans. If you are working with such organizations, they too can be included in the CMAA program to draw down federal dollars.</a:t>
            </a:r>
          </a:p>
          <a:p>
            <a:endParaRPr lang="en-US" dirty="0"/>
          </a:p>
          <a:p>
            <a:r>
              <a:rPr lang="en-US" dirty="0"/>
              <a:t>The LGA coordinator submits claim unit plans to the Department of Health Care Services (DHCS) for approval. After that, the LGA invoices DHCS to receive reimbursement for CMAA activities.</a:t>
            </a:r>
          </a:p>
          <a:p>
            <a:endParaRPr lang="en-US" dirty="0"/>
          </a:p>
          <a:p>
            <a:r>
              <a:rPr lang="en-US" dirty="0"/>
              <a:t>For many County VSOs, this can be a game changer, as it opens up a new funding stream that aligns with the work you’re already doing. Partnering with your county’s program makes it possible to tap into these federal dollars.</a:t>
            </a:r>
          </a:p>
          <a:p>
            <a:pPr marL="183317" indent="-183317">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2C6DB3B-2191-4AFB-8A21-B568E680B9A6}" type="slidenum">
              <a:rPr lang="en-US" smtClean="0"/>
              <a:t>4</a:t>
            </a:fld>
            <a:endParaRPr lang="en-US"/>
          </a:p>
        </p:txBody>
      </p:sp>
    </p:spTree>
    <p:extLst>
      <p:ext uri="{BB962C8B-B14F-4D97-AF65-F5344CB8AC3E}">
        <p14:creationId xmlns:p14="http://schemas.microsoft.com/office/powerpoint/2010/main" val="3027298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dirty="0"/>
              <a:t>(Kristal) Program could be started in these counties or may already be underway to get started</a:t>
            </a:r>
          </a:p>
          <a:p>
            <a:pPr marL="0" lvl="0" indent="0">
              <a:buFont typeface="Arial" panose="020B0604020202020204" pitchFamily="34" charset="0"/>
              <a:buNone/>
            </a:pPr>
            <a:endParaRPr lang="en-US" dirty="0"/>
          </a:p>
          <a:p>
            <a:br>
              <a:rPr lang="en-US" dirty="0"/>
            </a:br>
            <a:r>
              <a:rPr lang="en-US" dirty="0"/>
              <a:t>The counties listed here represent significant opportunities for expanding the CMAA program. Initiating or reviving CMAA programs in these areas can lead to increased federal funding and better support for local veteran services.</a:t>
            </a:r>
          </a:p>
          <a:p>
            <a:br>
              <a:rPr lang="en-US" dirty="0"/>
            </a:br>
            <a:r>
              <a:rPr lang="en-US" dirty="0"/>
              <a:t>It’s important to note that if your county is not listed here, they are actively billing for CMAA in some capacity. This indicates some level of engagement with the program, but it does not guarantee that all county CMAA programs are adequately staffed for further expansion.</a:t>
            </a:r>
          </a:p>
          <a:p>
            <a:br>
              <a:rPr lang="en-US" dirty="0"/>
            </a:br>
            <a:r>
              <a:rPr lang="en-US" dirty="0"/>
              <a:t>For counties not currently active in CMAA, understanding their specific challenges and needs is crucial. Engaging with local stakeholders, including veteran services organizations and community-based organizations, can provide insights into how best to implement CMAA and tailor services accordingly.</a:t>
            </a:r>
          </a:p>
          <a:p>
            <a:br>
              <a:rPr lang="en-US" dirty="0"/>
            </a:br>
            <a:r>
              <a:rPr lang="en-US" dirty="0"/>
              <a:t>There is great potential for collaboration with existing programs. Even if counties are not active in CMAA, local Government Authorities and community partners can work together to establish frameworks for effective service delivery and reimbursement.</a:t>
            </a:r>
          </a:p>
          <a:p>
            <a:endParaRPr lang="en-US" dirty="0"/>
          </a:p>
          <a:p>
            <a:r>
              <a:rPr lang="en-US" dirty="0"/>
              <a:t>Before initiating CMAA programs, it’s essential to assess whether your county has the structural capacity to expand. This includes evaluating staffing levels, resources, and the willingness of local leaders to engage in the process.</a:t>
            </a:r>
          </a:p>
          <a:p>
            <a:endParaRPr lang="en-US" dirty="0"/>
          </a:p>
          <a:p>
            <a:r>
              <a:rPr lang="en-US" dirty="0"/>
              <a:t>Starting CMAA programs in these counties can lead to long-term benefits for veterans in those areas, ensuring they have access to necessary services and support, which in turn strengthens the overall healthcare system.</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72C6DB3B-2191-4AFB-8A21-B568E680B9A6}" type="slidenum">
              <a:rPr lang="en-US" smtClean="0"/>
              <a:t>5</a:t>
            </a:fld>
            <a:endParaRPr lang="en-US"/>
          </a:p>
        </p:txBody>
      </p:sp>
    </p:spTree>
    <p:extLst>
      <p:ext uri="{BB962C8B-B14F-4D97-AF65-F5344CB8AC3E}">
        <p14:creationId xmlns:p14="http://schemas.microsoft.com/office/powerpoint/2010/main" val="2989386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(Kristal) – If your are pondering if this is a good fit for your organization, know that you aren’t really adding extra work on your staff. Your getting credit for work that your staff are already doing. CMAA is really documenting activities in you and your staff’s daily duties into claimable and non claimable activities. Get credit for the work you are already doing.</a:t>
            </a:r>
          </a:p>
        </p:txBody>
      </p:sp>
      <p:sp>
        <p:nvSpPr>
          <p:cNvPr id="4" name="Slide Number Placeholder 3"/>
          <p:cNvSpPr>
            <a:spLocks noGrp="1"/>
          </p:cNvSpPr>
          <p:nvPr>
            <p:ph type="sldNum" sz="quarter" idx="5"/>
          </p:nvPr>
        </p:nvSpPr>
        <p:spPr/>
        <p:txBody>
          <a:bodyPr/>
          <a:lstStyle/>
          <a:p>
            <a:fld id="{72C6DB3B-2191-4AFB-8A21-B568E680B9A6}" type="slidenum">
              <a:rPr lang="en-US" smtClean="0"/>
              <a:t>6</a:t>
            </a:fld>
            <a:endParaRPr lang="en-US"/>
          </a:p>
        </p:txBody>
      </p:sp>
    </p:spTree>
    <p:extLst>
      <p:ext uri="{BB962C8B-B14F-4D97-AF65-F5344CB8AC3E}">
        <p14:creationId xmlns:p14="http://schemas.microsoft.com/office/powerpoint/2010/main" val="2229427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3317" indent="-183317">
              <a:buFont typeface="Arial" panose="020B0604020202020204" pitchFamily="34" charset="0"/>
              <a:buChar char="•"/>
            </a:pPr>
            <a:r>
              <a:rPr lang="en-US" dirty="0"/>
              <a:t>(Debbie) </a:t>
            </a:r>
          </a:p>
        </p:txBody>
      </p:sp>
      <p:sp>
        <p:nvSpPr>
          <p:cNvPr id="4" name="Slide Number Placeholder 3"/>
          <p:cNvSpPr>
            <a:spLocks noGrp="1"/>
          </p:cNvSpPr>
          <p:nvPr>
            <p:ph type="sldNum" sz="quarter" idx="5"/>
          </p:nvPr>
        </p:nvSpPr>
        <p:spPr/>
        <p:txBody>
          <a:bodyPr/>
          <a:lstStyle/>
          <a:p>
            <a:fld id="{72C6DB3B-2191-4AFB-8A21-B568E680B9A6}" type="slidenum">
              <a:rPr lang="en-US" smtClean="0"/>
              <a:t>7</a:t>
            </a:fld>
            <a:endParaRPr lang="en-US"/>
          </a:p>
        </p:txBody>
      </p:sp>
    </p:spTree>
    <p:extLst>
      <p:ext uri="{BB962C8B-B14F-4D97-AF65-F5344CB8AC3E}">
        <p14:creationId xmlns:p14="http://schemas.microsoft.com/office/powerpoint/2010/main" val="2720857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3317" indent="-183317">
              <a:buFont typeface="Arial" panose="020B0604020202020204" pitchFamily="34" charset="0"/>
              <a:buChar char="•"/>
            </a:pPr>
            <a:r>
              <a:rPr lang="en-US" dirty="0"/>
              <a:t>(Debbie) </a:t>
            </a:r>
          </a:p>
        </p:txBody>
      </p:sp>
      <p:sp>
        <p:nvSpPr>
          <p:cNvPr id="4" name="Slide Number Placeholder 3"/>
          <p:cNvSpPr>
            <a:spLocks noGrp="1"/>
          </p:cNvSpPr>
          <p:nvPr>
            <p:ph type="sldNum" sz="quarter" idx="5"/>
          </p:nvPr>
        </p:nvSpPr>
        <p:spPr/>
        <p:txBody>
          <a:bodyPr/>
          <a:lstStyle/>
          <a:p>
            <a:fld id="{72C6DB3B-2191-4AFB-8A21-B568E680B9A6}" type="slidenum">
              <a:rPr lang="en-US" smtClean="0"/>
              <a:t>8</a:t>
            </a:fld>
            <a:endParaRPr lang="en-US"/>
          </a:p>
        </p:txBody>
      </p:sp>
    </p:spTree>
    <p:extLst>
      <p:ext uri="{BB962C8B-B14F-4D97-AF65-F5344CB8AC3E}">
        <p14:creationId xmlns:p14="http://schemas.microsoft.com/office/powerpoint/2010/main" val="3092025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66588" rtl="0" eaLnBrk="1" fontAlgn="auto" latinLnBrk="0" hangingPunct="1">
              <a:lnSpc>
                <a:spcPct val="100000"/>
              </a:lnSpc>
              <a:spcBef>
                <a:spcPts val="0"/>
              </a:spcBef>
              <a:spcAft>
                <a:spcPts val="0"/>
              </a:spcAft>
              <a:buClrTx/>
              <a:buSzTx/>
              <a:buFontTx/>
              <a:buNone/>
              <a:tabLst/>
              <a:defRPr/>
            </a:pPr>
            <a:r>
              <a:rPr lang="en-US" dirty="0"/>
              <a:t>(Debbie) The MAA invoice is calculated using the time survey results, your claim units Medi-Cal % which is found using the client list from the quarter this is sent to the state who gives us a % of your client population for the quarter that are on Medi-Cal and your operating expenses. Can also use countywide average Medi-Cal rate if you can’t share client names or the percent of clients who have Medi-Cal is lower than your county’s average Medi-Cal rate.</a:t>
            </a:r>
          </a:p>
          <a:p>
            <a:pPr defTabSz="966588">
              <a:defRPr/>
            </a:pPr>
            <a:r>
              <a:rPr lang="en-US" dirty="0"/>
              <a:t>Currently claiming units are $8-30k per quarter. Depends on the effort you put in. Invoices are paid by the state. </a:t>
            </a:r>
          </a:p>
        </p:txBody>
      </p:sp>
      <p:sp>
        <p:nvSpPr>
          <p:cNvPr id="4" name="Slide Number Placeholder 3"/>
          <p:cNvSpPr>
            <a:spLocks noGrp="1"/>
          </p:cNvSpPr>
          <p:nvPr>
            <p:ph type="sldNum" sz="quarter" idx="5"/>
          </p:nvPr>
        </p:nvSpPr>
        <p:spPr/>
        <p:txBody>
          <a:bodyPr/>
          <a:lstStyle/>
          <a:p>
            <a:fld id="{72C6DB3B-2191-4AFB-8A21-B568E680B9A6}" type="slidenum">
              <a:rPr lang="en-US" smtClean="0"/>
              <a:t>9</a:t>
            </a:fld>
            <a:endParaRPr lang="en-US"/>
          </a:p>
        </p:txBody>
      </p:sp>
    </p:spTree>
    <p:extLst>
      <p:ext uri="{BB962C8B-B14F-4D97-AF65-F5344CB8AC3E}">
        <p14:creationId xmlns:p14="http://schemas.microsoft.com/office/powerpoint/2010/main" val="893956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66588" rtl="0" eaLnBrk="1" fontAlgn="auto" latinLnBrk="0" hangingPunct="1">
              <a:lnSpc>
                <a:spcPct val="100000"/>
              </a:lnSpc>
              <a:spcBef>
                <a:spcPts val="0"/>
              </a:spcBef>
              <a:spcAft>
                <a:spcPts val="0"/>
              </a:spcAft>
              <a:buClrTx/>
              <a:buSzTx/>
              <a:buFontTx/>
              <a:buNone/>
              <a:tabLst/>
              <a:defRPr/>
            </a:pPr>
            <a:r>
              <a:rPr lang="en-US" dirty="0"/>
              <a:t>(Debbie)</a:t>
            </a:r>
          </a:p>
        </p:txBody>
      </p:sp>
      <p:sp>
        <p:nvSpPr>
          <p:cNvPr id="4" name="Slide Number Placeholder 3"/>
          <p:cNvSpPr>
            <a:spLocks noGrp="1"/>
          </p:cNvSpPr>
          <p:nvPr>
            <p:ph type="sldNum" sz="quarter" idx="5"/>
          </p:nvPr>
        </p:nvSpPr>
        <p:spPr/>
        <p:txBody>
          <a:bodyPr/>
          <a:lstStyle/>
          <a:p>
            <a:fld id="{72C6DB3B-2191-4AFB-8A21-B568E680B9A6}" type="slidenum">
              <a:rPr lang="en-US" smtClean="0"/>
              <a:t>10</a:t>
            </a:fld>
            <a:endParaRPr lang="en-US"/>
          </a:p>
        </p:txBody>
      </p:sp>
    </p:spTree>
    <p:extLst>
      <p:ext uri="{BB962C8B-B14F-4D97-AF65-F5344CB8AC3E}">
        <p14:creationId xmlns:p14="http://schemas.microsoft.com/office/powerpoint/2010/main" val="2553414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66588" rtl="0" eaLnBrk="1" fontAlgn="auto" latinLnBrk="0" hangingPunct="1">
              <a:lnSpc>
                <a:spcPct val="100000"/>
              </a:lnSpc>
              <a:spcBef>
                <a:spcPts val="0"/>
              </a:spcBef>
              <a:spcAft>
                <a:spcPts val="0"/>
              </a:spcAft>
              <a:buClrTx/>
              <a:buSzTx/>
              <a:buFontTx/>
              <a:buNone/>
              <a:tabLst/>
              <a:defRPr/>
            </a:pPr>
            <a:r>
              <a:rPr lang="en-US" dirty="0"/>
              <a:t>(Debbie)</a:t>
            </a:r>
          </a:p>
        </p:txBody>
      </p:sp>
      <p:sp>
        <p:nvSpPr>
          <p:cNvPr id="4" name="Slide Number Placeholder 3"/>
          <p:cNvSpPr>
            <a:spLocks noGrp="1"/>
          </p:cNvSpPr>
          <p:nvPr>
            <p:ph type="sldNum" sz="quarter" idx="5"/>
          </p:nvPr>
        </p:nvSpPr>
        <p:spPr/>
        <p:txBody>
          <a:bodyPr/>
          <a:lstStyle/>
          <a:p>
            <a:fld id="{72C6DB3B-2191-4AFB-8A21-B568E680B9A6}" type="slidenum">
              <a:rPr lang="en-US" smtClean="0"/>
              <a:t>11</a:t>
            </a:fld>
            <a:endParaRPr lang="en-US"/>
          </a:p>
        </p:txBody>
      </p:sp>
    </p:spTree>
    <p:extLst>
      <p:ext uri="{BB962C8B-B14F-4D97-AF65-F5344CB8AC3E}">
        <p14:creationId xmlns:p14="http://schemas.microsoft.com/office/powerpoint/2010/main" val="4031750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88">
              <a:defRPr/>
            </a:pPr>
            <a:r>
              <a:rPr lang="en-US" dirty="0"/>
              <a:t>(Debbie) Currently, claiming unit earning $17-28,000k per quarter. Has 2-3 staff regularly time studying and 1 supervisor (can invoice for supervisors and/or support staff w/o them time studying if everyone else in the unit time studies). Reimbursement amount depends on how staff time study. About a 1.5-2 year delay in getting paid by the state.</a:t>
            </a:r>
          </a:p>
          <a:p>
            <a:pPr marL="183317" indent="-183317">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2C6DB3B-2191-4AFB-8A21-B568E680B9A6}" type="slidenum">
              <a:rPr lang="en-US" smtClean="0"/>
              <a:t>12</a:t>
            </a:fld>
            <a:endParaRPr lang="en-US"/>
          </a:p>
        </p:txBody>
      </p:sp>
    </p:spTree>
    <p:extLst>
      <p:ext uri="{BB962C8B-B14F-4D97-AF65-F5344CB8AC3E}">
        <p14:creationId xmlns:p14="http://schemas.microsoft.com/office/powerpoint/2010/main" val="1112382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3317" indent="-183317">
              <a:buFont typeface="Arial" panose="020B0604020202020204" pitchFamily="34" charset="0"/>
              <a:buChar char="•"/>
            </a:pPr>
            <a:r>
              <a:rPr lang="en-US" dirty="0"/>
              <a:t>(Kristal) – Started in FY 22/23, just starting to receive payments</a:t>
            </a:r>
          </a:p>
        </p:txBody>
      </p:sp>
      <p:sp>
        <p:nvSpPr>
          <p:cNvPr id="4" name="Slide Number Placeholder 3"/>
          <p:cNvSpPr>
            <a:spLocks noGrp="1"/>
          </p:cNvSpPr>
          <p:nvPr>
            <p:ph type="sldNum" sz="quarter" idx="5"/>
          </p:nvPr>
        </p:nvSpPr>
        <p:spPr/>
        <p:txBody>
          <a:bodyPr/>
          <a:lstStyle/>
          <a:p>
            <a:fld id="{72C6DB3B-2191-4AFB-8A21-B568E680B9A6}" type="slidenum">
              <a:rPr lang="en-US" smtClean="0"/>
              <a:t>13</a:t>
            </a:fld>
            <a:endParaRPr lang="en-US"/>
          </a:p>
        </p:txBody>
      </p:sp>
    </p:spTree>
    <p:extLst>
      <p:ext uri="{BB962C8B-B14F-4D97-AF65-F5344CB8AC3E}">
        <p14:creationId xmlns:p14="http://schemas.microsoft.com/office/powerpoint/2010/main" val="197105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E764C"/>
                </a:solidFill>
              </a:rPr>
              <a:t>If you are interested in pursing CMAA, Talk to you County’s LGA Coordinator for the MAA program. If you don’t know who it is in your County, please feel free to reach out to me or Debbie and we can direct you to that person.</a:t>
            </a:r>
          </a:p>
          <a:p>
            <a:endParaRPr lang="en-US" sz="1200" b="0" dirty="0">
              <a:solidFill>
                <a:srgbClr val="2E764C"/>
              </a:solidFill>
            </a:endParaRPr>
          </a:p>
          <a:p>
            <a:r>
              <a:rPr lang="en-US" sz="1200" b="0" dirty="0">
                <a:solidFill>
                  <a:srgbClr val="2E764C"/>
                </a:solidFill>
              </a:rPr>
              <a:t>We would be happy to meet with you &amp; your LGA coordinator and provide technical assistance.</a:t>
            </a:r>
          </a:p>
          <a:p>
            <a:pPr marL="183317" indent="-183317">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2C6DB3B-2191-4AFB-8A21-B568E680B9A6}" type="slidenum">
              <a:rPr lang="en-US" smtClean="0"/>
              <a:t>14</a:t>
            </a:fld>
            <a:endParaRPr lang="en-US"/>
          </a:p>
        </p:txBody>
      </p:sp>
    </p:spTree>
    <p:extLst>
      <p:ext uri="{BB962C8B-B14F-4D97-AF65-F5344CB8AC3E}">
        <p14:creationId xmlns:p14="http://schemas.microsoft.com/office/powerpoint/2010/main" val="9868083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E366F05-9903-412F-B150-09AC76371877}"/>
              </a:ext>
            </a:extLst>
          </p:cNvPr>
          <p:cNvSpPr>
            <a:spLocks noGrp="1"/>
          </p:cNvSpPr>
          <p:nvPr>
            <p:ph type="pic" sz="quarter" idx="10"/>
          </p:nvPr>
        </p:nvSpPr>
        <p:spPr>
          <a:xfrm>
            <a:off x="0" y="0"/>
            <a:ext cx="12192000" cy="6858000"/>
          </a:xfrm>
          <a:prstGeom prst="rect">
            <a:avLst/>
          </a:prstGeom>
          <a:solidFill>
            <a:srgbClr val="2E764C"/>
          </a:solidFill>
        </p:spPr>
        <p:txBody>
          <a:bodyPr/>
          <a:lstStyle>
            <a:lvl1pPr marL="0" indent="0" algn="ctr">
              <a:buNone/>
              <a:defRPr/>
            </a:lvl1pPr>
          </a:lstStyle>
          <a:p>
            <a:endParaRPr lang="en-US" dirty="0"/>
          </a:p>
        </p:txBody>
      </p:sp>
      <p:cxnSp>
        <p:nvCxnSpPr>
          <p:cNvPr id="9" name="Straight Connector 8">
            <a:extLst>
              <a:ext uri="{FF2B5EF4-FFF2-40B4-BE49-F238E27FC236}">
                <a16:creationId xmlns:a16="http://schemas.microsoft.com/office/drawing/2014/main" id="{EED7288D-0651-4540-B784-77EDF6EBFF5F}"/>
              </a:ext>
            </a:extLst>
          </p:cNvPr>
          <p:cNvCxnSpPr>
            <a:cxnSpLocks/>
          </p:cNvCxnSpPr>
          <p:nvPr userDrawn="1"/>
        </p:nvCxnSpPr>
        <p:spPr>
          <a:xfrm>
            <a:off x="4295775" y="5086029"/>
            <a:ext cx="3600450"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410BA24-ABDB-4388-90AE-7E8AB13FF50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943004" y="479468"/>
            <a:ext cx="2305992" cy="1164206"/>
          </a:xfrm>
          <a:prstGeom prst="rect">
            <a:avLst/>
          </a:prstGeom>
        </p:spPr>
      </p:pic>
      <p:sp>
        <p:nvSpPr>
          <p:cNvPr id="14" name="Text Placeholder 13">
            <a:extLst>
              <a:ext uri="{FF2B5EF4-FFF2-40B4-BE49-F238E27FC236}">
                <a16:creationId xmlns:a16="http://schemas.microsoft.com/office/drawing/2014/main" id="{58A6E3EE-A2B7-44D9-BE43-B7760FB95B83}"/>
              </a:ext>
            </a:extLst>
          </p:cNvPr>
          <p:cNvSpPr>
            <a:spLocks noGrp="1"/>
          </p:cNvSpPr>
          <p:nvPr>
            <p:ph type="body" sz="quarter" idx="11" hasCustomPrompt="1"/>
          </p:nvPr>
        </p:nvSpPr>
        <p:spPr>
          <a:xfrm>
            <a:off x="4514850" y="2533757"/>
            <a:ext cx="3162300" cy="1531937"/>
          </a:xfrm>
          <a:prstGeom prst="rect">
            <a:avLst/>
          </a:prstGeom>
        </p:spPr>
        <p:txBody>
          <a:bodyPr/>
          <a:lstStyle>
            <a:lvl1pPr marL="0" indent="0" algn="ctr">
              <a:buNone/>
              <a:defRPr sz="5400">
                <a:solidFill>
                  <a:schemeClr val="bg1"/>
                </a:solidFill>
                <a:latin typeface="Thinking Of Betty" pitchFamily="2" charset="0"/>
              </a:defRPr>
            </a:lvl1pPr>
            <a:lvl5pPr>
              <a:defRPr/>
            </a:lvl5pPr>
          </a:lstStyle>
          <a:p>
            <a:pPr lvl="0"/>
            <a:r>
              <a:rPr lang="en-US" dirty="0"/>
              <a:t>This is</a:t>
            </a:r>
          </a:p>
        </p:txBody>
      </p:sp>
      <p:sp>
        <p:nvSpPr>
          <p:cNvPr id="16" name="Text Placeholder 15">
            <a:extLst>
              <a:ext uri="{FF2B5EF4-FFF2-40B4-BE49-F238E27FC236}">
                <a16:creationId xmlns:a16="http://schemas.microsoft.com/office/drawing/2014/main" id="{738259BC-3B9A-4182-80FE-CD690E42CCE8}"/>
              </a:ext>
            </a:extLst>
          </p:cNvPr>
          <p:cNvSpPr>
            <a:spLocks noGrp="1"/>
          </p:cNvSpPr>
          <p:nvPr>
            <p:ph type="body" sz="quarter" idx="12" hasCustomPrompt="1"/>
          </p:nvPr>
        </p:nvSpPr>
        <p:spPr>
          <a:xfrm>
            <a:off x="3202804" y="3617314"/>
            <a:ext cx="5786392" cy="1338464"/>
          </a:xfrm>
          <a:prstGeom prst="rect">
            <a:avLst/>
          </a:prstGeom>
        </p:spPr>
        <p:txBody>
          <a:bodyPr/>
          <a:lstStyle>
            <a:lvl1pPr marL="0" indent="0" algn="ctr">
              <a:buNone/>
              <a:defRPr sz="9600" b="1" spc="560" baseline="0">
                <a:solidFill>
                  <a:schemeClr val="bg1"/>
                </a:solidFill>
              </a:defRPr>
            </a:lvl1pPr>
          </a:lstStyle>
          <a:p>
            <a:pPr lvl="0"/>
            <a:r>
              <a:rPr lang="en-US" dirty="0"/>
              <a:t>THE TITLE</a:t>
            </a:r>
          </a:p>
        </p:txBody>
      </p:sp>
      <p:sp>
        <p:nvSpPr>
          <p:cNvPr id="18" name="Text Placeholder 17">
            <a:extLst>
              <a:ext uri="{FF2B5EF4-FFF2-40B4-BE49-F238E27FC236}">
                <a16:creationId xmlns:a16="http://schemas.microsoft.com/office/drawing/2014/main" id="{3EABA23B-61A4-4E9B-B533-DE638EF5C88A}"/>
              </a:ext>
            </a:extLst>
          </p:cNvPr>
          <p:cNvSpPr>
            <a:spLocks noGrp="1"/>
          </p:cNvSpPr>
          <p:nvPr>
            <p:ph type="body" sz="quarter" idx="13" hasCustomPrompt="1"/>
          </p:nvPr>
        </p:nvSpPr>
        <p:spPr>
          <a:xfrm>
            <a:off x="2929731" y="5393868"/>
            <a:ext cx="6332538" cy="507904"/>
          </a:xfrm>
          <a:prstGeom prst="rect">
            <a:avLst/>
          </a:prstGeom>
        </p:spPr>
        <p:txBody>
          <a:bodyPr/>
          <a:lstStyle>
            <a:lvl1pPr marL="0" indent="0" algn="ctr">
              <a:buNone/>
              <a:defRPr sz="3600" b="1">
                <a:solidFill>
                  <a:schemeClr val="bg1"/>
                </a:solidFill>
              </a:defRPr>
            </a:lvl1pPr>
          </a:lstStyle>
          <a:p>
            <a:pPr lvl="0"/>
            <a:r>
              <a:rPr lang="en-US" dirty="0"/>
              <a:t>Subtitle</a:t>
            </a:r>
          </a:p>
        </p:txBody>
      </p:sp>
    </p:spTree>
    <p:custDataLst>
      <p:tags r:id="rId1"/>
    </p:custDataLst>
    <p:extLst>
      <p:ext uri="{BB962C8B-B14F-4D97-AF65-F5344CB8AC3E}">
        <p14:creationId xmlns:p14="http://schemas.microsoft.com/office/powerpoint/2010/main" val="4277215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14785" y="703796"/>
            <a:ext cx="10515600" cy="708770"/>
          </a:xfrm>
          <a:prstGeom prst="rect">
            <a:avLst/>
          </a:prstGeom>
        </p:spPr>
        <p:txBody>
          <a:bodyPr/>
          <a:lstStyle>
            <a:lvl1pPr marL="0" algn="l" defTabSz="914377" rtl="0" eaLnBrk="1" latinLnBrk="0" hangingPunct="1">
              <a:lnSpc>
                <a:spcPct val="90000"/>
              </a:lnSpc>
              <a:spcBef>
                <a:spcPct val="0"/>
              </a:spcBef>
              <a:buNone/>
              <a:defRPr lang="en-US" sz="4000" b="1" kern="1200" cap="all" dirty="0">
                <a:solidFill>
                  <a:srgbClr val="2E764E"/>
                </a:solidFill>
                <a:latin typeface="Century Gothic" panose="020B0502020202020204" pitchFamily="34" charset="0"/>
                <a:ea typeface="+mj-ea"/>
                <a:cs typeface="+mj-cs"/>
              </a:defRPr>
            </a:lvl1pPr>
          </a:lstStyle>
          <a:p>
            <a:r>
              <a:rPr lang="en-US" dirty="0"/>
              <a:t>Click here to add a slide title</a:t>
            </a:r>
          </a:p>
        </p:txBody>
      </p:sp>
      <p:sp>
        <p:nvSpPr>
          <p:cNvPr id="3" name="Content Placeholder 2"/>
          <p:cNvSpPr>
            <a:spLocks noGrp="1"/>
          </p:cNvSpPr>
          <p:nvPr>
            <p:ph idx="1" hasCustomPrompt="1"/>
          </p:nvPr>
        </p:nvSpPr>
        <p:spPr>
          <a:xfrm>
            <a:off x="838200" y="1825625"/>
            <a:ext cx="10515600" cy="4351339"/>
          </a:xfrm>
          <a:prstGeom prst="rect">
            <a:avLst/>
          </a:prstGeom>
        </p:spPr>
        <p:txBody>
          <a:bodyPr/>
          <a:lstStyle>
            <a:lvl1pPr marL="0" indent="0">
              <a:buNone/>
              <a:defRPr sz="3200"/>
            </a:lvl1pPr>
            <a:lvl2pPr marL="457189" indent="0">
              <a:buNone/>
              <a:defRPr/>
            </a:lvl2pPr>
            <a:lvl3pPr marL="914377" indent="0">
              <a:buNone/>
              <a:defRPr/>
            </a:lvl3pPr>
            <a:lvl4pPr marL="1371566" indent="0">
              <a:buNone/>
              <a:defRPr/>
            </a:lvl4pPr>
            <a:lvl5pPr marL="1828755" indent="0">
              <a:buNone/>
              <a:defRPr sz="1400"/>
            </a:lvl5pPr>
          </a:lstStyle>
          <a:p>
            <a:pPr lvl="0"/>
            <a:r>
              <a:rPr lang="en-US" dirty="0"/>
              <a:t>Paragraph text. Paragraph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BFAAC708-A2C9-454E-9E5A-020F94049787}"/>
              </a:ext>
            </a:extLst>
          </p:cNvPr>
          <p:cNvCxnSpPr>
            <a:cxnSpLocks/>
          </p:cNvCxnSpPr>
          <p:nvPr userDrawn="1"/>
        </p:nvCxnSpPr>
        <p:spPr>
          <a:xfrm>
            <a:off x="489255" y="1515436"/>
            <a:ext cx="8445624" cy="0"/>
          </a:xfrm>
          <a:prstGeom prst="line">
            <a:avLst/>
          </a:prstGeom>
          <a:ln w="31750">
            <a:solidFill>
              <a:srgbClr val="2E764C"/>
            </a:solidFill>
          </a:ln>
        </p:spPr>
        <p:style>
          <a:lnRef idx="1">
            <a:schemeClr val="accent1"/>
          </a:lnRef>
          <a:fillRef idx="0">
            <a:schemeClr val="accent1"/>
          </a:fillRef>
          <a:effectRef idx="0">
            <a:schemeClr val="accent1"/>
          </a:effectRef>
          <a:fontRef idx="minor">
            <a:schemeClr val="tx1"/>
          </a:fontRef>
        </p:style>
      </p:cxnSp>
      <p:sp>
        <p:nvSpPr>
          <p:cNvPr id="27" name="Media Placeholder 26">
            <a:extLst>
              <a:ext uri="{FF2B5EF4-FFF2-40B4-BE49-F238E27FC236}">
                <a16:creationId xmlns:a16="http://schemas.microsoft.com/office/drawing/2014/main" id="{B8B7751F-C840-48B9-B1FE-053ED2EED4EC}"/>
              </a:ext>
            </a:extLst>
          </p:cNvPr>
          <p:cNvSpPr>
            <a:spLocks noGrp="1"/>
          </p:cNvSpPr>
          <p:nvPr>
            <p:ph type="media" sz="quarter" idx="14" hasCustomPrompt="1"/>
          </p:nvPr>
        </p:nvSpPr>
        <p:spPr>
          <a:xfrm>
            <a:off x="314630" y="538957"/>
            <a:ext cx="1000155" cy="873610"/>
          </a:xfrm>
          <a:prstGeom prst="rect">
            <a:avLst/>
          </a:prstGeom>
        </p:spPr>
        <p:txBody>
          <a:bodyPr/>
          <a:lstStyle>
            <a:lvl1pPr marL="0" indent="0">
              <a:buNone/>
              <a:defRPr sz="1050"/>
            </a:lvl1pPr>
          </a:lstStyle>
          <a:p>
            <a:r>
              <a:rPr lang="en-US" dirty="0"/>
              <a:t>Insert curser. Copy and paste icon here</a:t>
            </a:r>
          </a:p>
        </p:txBody>
      </p:sp>
      <p:sp>
        <p:nvSpPr>
          <p:cNvPr id="7" name="Slide Number Placeholder 2">
            <a:extLst>
              <a:ext uri="{FF2B5EF4-FFF2-40B4-BE49-F238E27FC236}">
                <a16:creationId xmlns:a16="http://schemas.microsoft.com/office/drawing/2014/main" id="{9A691451-9AEA-40F7-8DFF-0ACA280A98CA}"/>
              </a:ext>
            </a:extLst>
          </p:cNvPr>
          <p:cNvSpPr>
            <a:spLocks noGrp="1"/>
          </p:cNvSpPr>
          <p:nvPr>
            <p:ph type="sldNum" sz="quarter" idx="4"/>
          </p:nvPr>
        </p:nvSpPr>
        <p:spPr>
          <a:xfrm>
            <a:off x="8953500" y="6459190"/>
            <a:ext cx="2743200" cy="365125"/>
          </a:xfrm>
          <a:prstGeom prst="rect">
            <a:avLst/>
          </a:prstGeom>
        </p:spPr>
        <p:txBody>
          <a:bodyPr vert="horz" lIns="91440" tIns="45720" rIns="91440" bIns="45720" rtlCol="0" anchor="ctr"/>
          <a:lstStyle>
            <a:lvl1pPr algn="r">
              <a:defRPr sz="1000">
                <a:solidFill>
                  <a:schemeClr val="bg1"/>
                </a:solidFill>
              </a:defRPr>
            </a:lvl1pPr>
          </a:lstStyle>
          <a:p>
            <a:r>
              <a:rPr lang="en-US" dirty="0"/>
              <a:t>2022  I  HHS Overview  I  </a:t>
            </a:r>
            <a:fld id="{380CE101-6822-4B28-A7C9-FEBE5970DAF0}" type="slidenum">
              <a:rPr lang="en-US" smtClean="0"/>
              <a:pPr/>
              <a:t>‹#›</a:t>
            </a:fld>
            <a:endParaRPr lang="en-US" dirty="0"/>
          </a:p>
        </p:txBody>
      </p:sp>
    </p:spTree>
    <p:custDataLst>
      <p:tags r:id="rId1"/>
    </p:custDataLst>
    <p:extLst>
      <p:ext uri="{BB962C8B-B14F-4D97-AF65-F5344CB8AC3E}">
        <p14:creationId xmlns:p14="http://schemas.microsoft.com/office/powerpoint/2010/main" val="79635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1F36AB-6260-4008-8B6D-E4426EFE3477}"/>
              </a:ext>
            </a:extLst>
          </p:cNvPr>
          <p:cNvSpPr/>
          <p:nvPr userDrawn="1"/>
        </p:nvSpPr>
        <p:spPr>
          <a:xfrm>
            <a:off x="504811" y="5807487"/>
            <a:ext cx="11182379"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5" name="Text Placeholder 4">
            <a:extLst>
              <a:ext uri="{FF2B5EF4-FFF2-40B4-BE49-F238E27FC236}">
                <a16:creationId xmlns:a16="http://schemas.microsoft.com/office/drawing/2014/main" id="{976B7CA0-FA2B-4BF1-9945-BF17D5020D36}"/>
              </a:ext>
            </a:extLst>
          </p:cNvPr>
          <p:cNvSpPr>
            <a:spLocks noGrp="1"/>
          </p:cNvSpPr>
          <p:nvPr>
            <p:ph type="body" sz="quarter" idx="14" hasCustomPrompt="1"/>
          </p:nvPr>
        </p:nvSpPr>
        <p:spPr>
          <a:xfrm>
            <a:off x="3871913" y="1726360"/>
            <a:ext cx="4448175" cy="679962"/>
          </a:xfrm>
          <a:prstGeom prst="rect">
            <a:avLst/>
          </a:prstGeom>
        </p:spPr>
        <p:txBody>
          <a:bodyPr/>
          <a:lstStyle>
            <a:lvl1pPr marL="0" indent="0" algn="ctr">
              <a:buNone/>
              <a:defRPr sz="2800" b="0" i="0" cap="none">
                <a:solidFill>
                  <a:srgbClr val="2E764C"/>
                </a:solidFill>
              </a:defRPr>
            </a:lvl1pPr>
            <a:lvl5pPr>
              <a:defRPr/>
            </a:lvl5pPr>
          </a:lstStyle>
          <a:p>
            <a:pPr algn="ctr">
              <a:spcAft>
                <a:spcPts val="1800"/>
              </a:spcAft>
            </a:pPr>
            <a:r>
              <a:rPr lang="en-US" sz="2800" b="1" cap="all" dirty="0">
                <a:solidFill>
                  <a:srgbClr val="2E764C"/>
                </a:solidFill>
                <a:latin typeface="Century Gothic" panose="020B0502020202020204" pitchFamily="34" charset="0"/>
              </a:rPr>
              <a:t>HEADING</a:t>
            </a:r>
          </a:p>
        </p:txBody>
      </p:sp>
      <p:sp>
        <p:nvSpPr>
          <p:cNvPr id="14" name="Text Placeholder 13">
            <a:extLst>
              <a:ext uri="{FF2B5EF4-FFF2-40B4-BE49-F238E27FC236}">
                <a16:creationId xmlns:a16="http://schemas.microsoft.com/office/drawing/2014/main" id="{3ABDDA6A-9ABB-40A5-9256-B980F2541D46}"/>
              </a:ext>
            </a:extLst>
          </p:cNvPr>
          <p:cNvSpPr>
            <a:spLocks noGrp="1"/>
          </p:cNvSpPr>
          <p:nvPr>
            <p:ph type="body" sz="quarter" idx="15" hasCustomPrompt="1"/>
          </p:nvPr>
        </p:nvSpPr>
        <p:spPr>
          <a:xfrm>
            <a:off x="4096544" y="2651125"/>
            <a:ext cx="3998912" cy="777875"/>
          </a:xfrm>
          <a:prstGeom prst="rect">
            <a:avLst/>
          </a:prstGeom>
        </p:spPr>
        <p:txBody>
          <a:bodyPr/>
          <a:lstStyle>
            <a:lvl1pPr marL="0" indent="0" algn="ctr">
              <a:buNone/>
              <a:defRPr sz="2400">
                <a:solidFill>
                  <a:srgbClr val="2E764C"/>
                </a:solidFill>
              </a:defRPr>
            </a:lvl1pPr>
          </a:lstStyle>
          <a:p>
            <a:pPr lvl="0"/>
            <a:r>
              <a:rPr lang="en-US" dirty="0"/>
              <a:t>Text</a:t>
            </a:r>
          </a:p>
        </p:txBody>
      </p:sp>
      <p:sp>
        <p:nvSpPr>
          <p:cNvPr id="18" name="Content Placeholder 17">
            <a:extLst>
              <a:ext uri="{FF2B5EF4-FFF2-40B4-BE49-F238E27FC236}">
                <a16:creationId xmlns:a16="http://schemas.microsoft.com/office/drawing/2014/main" id="{6FB2031C-607F-4983-B67D-2B7B8A2171D0}"/>
              </a:ext>
            </a:extLst>
          </p:cNvPr>
          <p:cNvSpPr>
            <a:spLocks noGrp="1"/>
          </p:cNvSpPr>
          <p:nvPr>
            <p:ph sz="quarter" idx="16" hasCustomPrompt="1"/>
          </p:nvPr>
        </p:nvSpPr>
        <p:spPr>
          <a:xfrm>
            <a:off x="5240338" y="552482"/>
            <a:ext cx="1711325" cy="1123950"/>
          </a:xfrm>
          <a:prstGeom prst="rect">
            <a:avLst/>
          </a:prstGeom>
        </p:spPr>
        <p:txBody>
          <a:bodyPr/>
          <a:lstStyle>
            <a:lvl1pPr marL="0" indent="0">
              <a:buNone/>
              <a:defRPr sz="1200"/>
            </a:lvl1pPr>
          </a:lstStyle>
          <a:p>
            <a:r>
              <a:rPr lang="en-US" dirty="0"/>
              <a:t>Insert curser. Copy and paste icon here</a:t>
            </a:r>
          </a:p>
        </p:txBody>
      </p:sp>
      <p:sp>
        <p:nvSpPr>
          <p:cNvPr id="20" name="Text Placeholder 19">
            <a:extLst>
              <a:ext uri="{FF2B5EF4-FFF2-40B4-BE49-F238E27FC236}">
                <a16:creationId xmlns:a16="http://schemas.microsoft.com/office/drawing/2014/main" id="{7EE8C49A-5359-4BC7-8E43-6E38EED72E82}"/>
              </a:ext>
            </a:extLst>
          </p:cNvPr>
          <p:cNvSpPr>
            <a:spLocks noGrp="1"/>
          </p:cNvSpPr>
          <p:nvPr>
            <p:ph type="body" sz="quarter" idx="17" hasCustomPrompt="1"/>
          </p:nvPr>
        </p:nvSpPr>
        <p:spPr>
          <a:xfrm>
            <a:off x="3931444" y="4823530"/>
            <a:ext cx="4329113" cy="584916"/>
          </a:xfrm>
          <a:prstGeom prst="rect">
            <a:avLst/>
          </a:prstGeom>
        </p:spPr>
        <p:txBody>
          <a:bodyPr/>
          <a:lstStyle>
            <a:lvl1pPr marL="0" indent="0" algn="ctr">
              <a:buNone/>
              <a:defRPr sz="2800" b="0" i="0" cap="none">
                <a:solidFill>
                  <a:srgbClr val="2E764C"/>
                </a:solidFill>
              </a:defRPr>
            </a:lvl1pPr>
          </a:lstStyle>
          <a:p>
            <a:pPr lvl="0"/>
            <a:r>
              <a:rPr lang="en-US" sz="2800" b="1" cap="all" dirty="0">
                <a:solidFill>
                  <a:srgbClr val="2E764C"/>
                </a:solidFill>
                <a:latin typeface="Century Gothic" panose="020B0502020202020204" pitchFamily="34" charset="0"/>
              </a:rPr>
              <a:t>SUBHEAD</a:t>
            </a:r>
            <a:endParaRPr lang="en-US" dirty="0"/>
          </a:p>
        </p:txBody>
      </p:sp>
      <p:sp>
        <p:nvSpPr>
          <p:cNvPr id="22" name="Text Placeholder 21">
            <a:extLst>
              <a:ext uri="{FF2B5EF4-FFF2-40B4-BE49-F238E27FC236}">
                <a16:creationId xmlns:a16="http://schemas.microsoft.com/office/drawing/2014/main" id="{2DAE7B0C-59B2-48ED-B2A2-539218CFC85B}"/>
              </a:ext>
            </a:extLst>
          </p:cNvPr>
          <p:cNvSpPr>
            <a:spLocks noGrp="1"/>
          </p:cNvSpPr>
          <p:nvPr>
            <p:ph type="body" sz="quarter" idx="18" hasCustomPrompt="1"/>
          </p:nvPr>
        </p:nvSpPr>
        <p:spPr>
          <a:xfrm>
            <a:off x="452581" y="5471229"/>
            <a:ext cx="11286838" cy="508000"/>
          </a:xfrm>
          <a:prstGeom prst="rect">
            <a:avLst/>
          </a:prstGeom>
        </p:spPr>
        <p:txBody>
          <a:bodyPr/>
          <a:lstStyle>
            <a:lvl1pPr marL="0" indent="0" algn="ctr">
              <a:buNone/>
              <a:defRPr sz="2400">
                <a:solidFill>
                  <a:srgbClr val="2E764C"/>
                </a:solidFill>
              </a:defRPr>
            </a:lvl1pPr>
          </a:lstStyle>
          <a:p>
            <a:pPr algn="ctr">
              <a:spcAft>
                <a:spcPts val="1800"/>
              </a:spcAft>
            </a:pPr>
            <a:r>
              <a:rPr lang="en-US" sz="2800" dirty="0">
                <a:solidFill>
                  <a:srgbClr val="2E764C"/>
                </a:solidFill>
                <a:latin typeface="Century Gothic" panose="020B0502020202020204" pitchFamily="34" charset="0"/>
              </a:rPr>
              <a:t>Text1		Text2		Text3		Text4		Text5</a:t>
            </a:r>
          </a:p>
        </p:txBody>
      </p:sp>
      <p:sp>
        <p:nvSpPr>
          <p:cNvPr id="10" name="Slide Number Placeholder 2">
            <a:extLst>
              <a:ext uri="{FF2B5EF4-FFF2-40B4-BE49-F238E27FC236}">
                <a16:creationId xmlns:a16="http://schemas.microsoft.com/office/drawing/2014/main" id="{AA756BFB-BAFA-4156-BA1A-70B68A2403FD}"/>
              </a:ext>
            </a:extLst>
          </p:cNvPr>
          <p:cNvSpPr>
            <a:spLocks noGrp="1"/>
          </p:cNvSpPr>
          <p:nvPr>
            <p:ph type="sldNum" sz="quarter" idx="4"/>
          </p:nvPr>
        </p:nvSpPr>
        <p:spPr>
          <a:xfrm>
            <a:off x="9364980" y="6442416"/>
            <a:ext cx="2743200" cy="365125"/>
          </a:xfrm>
          <a:prstGeom prst="rect">
            <a:avLst/>
          </a:prstGeom>
        </p:spPr>
        <p:txBody>
          <a:bodyPr vert="horz" lIns="91440" tIns="45720" rIns="91440" bIns="45720" rtlCol="0" anchor="ctr"/>
          <a:lstStyle>
            <a:lvl1pPr algn="r">
              <a:defRPr sz="1000">
                <a:solidFill>
                  <a:schemeClr val="bg1"/>
                </a:solidFill>
              </a:defRPr>
            </a:lvl1pPr>
          </a:lstStyle>
          <a:p>
            <a:r>
              <a:rPr lang="en-US" dirty="0"/>
              <a:t>2022  I  HHS Overview  I  </a:t>
            </a:r>
            <a:fld id="{380CE101-6822-4B28-A7C9-FEBE5970DAF0}" type="slidenum">
              <a:rPr lang="en-US" smtClean="0"/>
              <a:pPr/>
              <a:t>‹#›</a:t>
            </a:fld>
            <a:endParaRPr lang="en-US" dirty="0"/>
          </a:p>
        </p:txBody>
      </p:sp>
    </p:spTree>
    <p:custDataLst>
      <p:tags r:id="rId1"/>
    </p:custDataLst>
    <p:extLst>
      <p:ext uri="{BB962C8B-B14F-4D97-AF65-F5344CB8AC3E}">
        <p14:creationId xmlns:p14="http://schemas.microsoft.com/office/powerpoint/2010/main" val="2605969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B385920-64E1-4D50-B70F-029371417B14}"/>
              </a:ext>
            </a:extLst>
          </p:cNvPr>
          <p:cNvSpPr>
            <a:spLocks noGrp="1"/>
          </p:cNvSpPr>
          <p:nvPr>
            <p:ph type="pic" sz="quarter" idx="13"/>
          </p:nvPr>
        </p:nvSpPr>
        <p:spPr>
          <a:xfrm>
            <a:off x="0" y="-12736"/>
            <a:ext cx="5283200" cy="6870700"/>
          </a:xfrm>
          <a:prstGeom prst="rect">
            <a:avLst/>
          </a:prstGeom>
        </p:spPr>
        <p:txBody>
          <a:bodyPr/>
          <a:lstStyle/>
          <a:p>
            <a:endParaRPr lang="en-US"/>
          </a:p>
        </p:txBody>
      </p:sp>
      <p:sp>
        <p:nvSpPr>
          <p:cNvPr id="3" name="Text Placeholder 2">
            <a:extLst>
              <a:ext uri="{FF2B5EF4-FFF2-40B4-BE49-F238E27FC236}">
                <a16:creationId xmlns:a16="http://schemas.microsoft.com/office/drawing/2014/main" id="{7BB6798E-8FB4-4849-9C08-B6AD1CF2EE5D}"/>
              </a:ext>
            </a:extLst>
          </p:cNvPr>
          <p:cNvSpPr>
            <a:spLocks noGrp="1"/>
          </p:cNvSpPr>
          <p:nvPr>
            <p:ph type="body" sz="quarter" idx="14" hasCustomPrompt="1"/>
          </p:nvPr>
        </p:nvSpPr>
        <p:spPr>
          <a:xfrm>
            <a:off x="6148229" y="796366"/>
            <a:ext cx="3303588" cy="408492"/>
          </a:xfrm>
          <a:prstGeom prst="rect">
            <a:avLst/>
          </a:prstGeom>
        </p:spPr>
        <p:txBody>
          <a:bodyPr/>
          <a:lstStyle>
            <a:lvl1pPr marL="0" indent="0">
              <a:buNone/>
              <a:defRPr sz="2400" b="1">
                <a:solidFill>
                  <a:srgbClr val="2E764C"/>
                </a:solidFill>
              </a:defRPr>
            </a:lvl1pPr>
          </a:lstStyle>
          <a:p>
            <a:pPr lvl="0"/>
            <a:r>
              <a:rPr lang="en-US" dirty="0"/>
              <a:t>HEADING</a:t>
            </a:r>
          </a:p>
        </p:txBody>
      </p:sp>
      <p:sp>
        <p:nvSpPr>
          <p:cNvPr id="5" name="Text Placeholder 4">
            <a:extLst>
              <a:ext uri="{FF2B5EF4-FFF2-40B4-BE49-F238E27FC236}">
                <a16:creationId xmlns:a16="http://schemas.microsoft.com/office/drawing/2014/main" id="{BB44B1D1-7E30-443D-96E5-0B0682BD0065}"/>
              </a:ext>
            </a:extLst>
          </p:cNvPr>
          <p:cNvSpPr>
            <a:spLocks noGrp="1"/>
          </p:cNvSpPr>
          <p:nvPr>
            <p:ph type="body" sz="quarter" idx="15" hasCustomPrompt="1"/>
          </p:nvPr>
        </p:nvSpPr>
        <p:spPr>
          <a:xfrm>
            <a:off x="6149790" y="1387475"/>
            <a:ext cx="5522913" cy="1463675"/>
          </a:xfrm>
          <a:prstGeom prst="rect">
            <a:avLst/>
          </a:prstGeom>
        </p:spPr>
        <p:txBody>
          <a:bodyPr/>
          <a:lstStyle>
            <a:lvl1pPr marL="0" indent="0">
              <a:buNone/>
              <a:defRPr sz="2000">
                <a:solidFill>
                  <a:srgbClr val="2E764C"/>
                </a:solidFill>
              </a:defRPr>
            </a:lvl1pPr>
          </a:lstStyle>
          <a:p>
            <a:pPr lvl="0"/>
            <a:r>
              <a:rPr lang="en-US" sz="2800" dirty="0">
                <a:solidFill>
                  <a:srgbClr val="2E764C"/>
                </a:solidFill>
                <a:latin typeface="Century Gothic" panose="020B0502020202020204" pitchFamily="34" charset="0"/>
              </a:rPr>
              <a:t>Text</a:t>
            </a:r>
            <a:endParaRPr lang="en-US" dirty="0"/>
          </a:p>
        </p:txBody>
      </p:sp>
      <p:sp>
        <p:nvSpPr>
          <p:cNvPr id="13" name="Text Placeholder 2">
            <a:extLst>
              <a:ext uri="{FF2B5EF4-FFF2-40B4-BE49-F238E27FC236}">
                <a16:creationId xmlns:a16="http://schemas.microsoft.com/office/drawing/2014/main" id="{8C7CBEDE-70DA-44BA-B068-E0A590A99EF5}"/>
              </a:ext>
            </a:extLst>
          </p:cNvPr>
          <p:cNvSpPr>
            <a:spLocks noGrp="1"/>
          </p:cNvSpPr>
          <p:nvPr>
            <p:ph type="body" sz="quarter" idx="16" hasCustomPrompt="1"/>
          </p:nvPr>
        </p:nvSpPr>
        <p:spPr>
          <a:xfrm>
            <a:off x="6146668" y="3928424"/>
            <a:ext cx="3303588" cy="408492"/>
          </a:xfrm>
          <a:prstGeom prst="rect">
            <a:avLst/>
          </a:prstGeom>
        </p:spPr>
        <p:txBody>
          <a:bodyPr/>
          <a:lstStyle>
            <a:lvl1pPr marL="0" indent="0">
              <a:buNone/>
              <a:defRPr sz="2400" b="1">
                <a:solidFill>
                  <a:srgbClr val="2E764C"/>
                </a:solidFill>
              </a:defRPr>
            </a:lvl1pPr>
          </a:lstStyle>
          <a:p>
            <a:pPr lvl="0"/>
            <a:r>
              <a:rPr lang="en-US" dirty="0"/>
              <a:t>HEADING</a:t>
            </a:r>
          </a:p>
        </p:txBody>
      </p:sp>
      <p:sp>
        <p:nvSpPr>
          <p:cNvPr id="16" name="Text Placeholder 4">
            <a:extLst>
              <a:ext uri="{FF2B5EF4-FFF2-40B4-BE49-F238E27FC236}">
                <a16:creationId xmlns:a16="http://schemas.microsoft.com/office/drawing/2014/main" id="{7D3E4020-57BC-4C5E-8F26-A991D0124104}"/>
              </a:ext>
            </a:extLst>
          </p:cNvPr>
          <p:cNvSpPr>
            <a:spLocks noGrp="1"/>
          </p:cNvSpPr>
          <p:nvPr>
            <p:ph type="body" sz="quarter" idx="17" hasCustomPrompt="1"/>
          </p:nvPr>
        </p:nvSpPr>
        <p:spPr>
          <a:xfrm>
            <a:off x="6148229" y="4519533"/>
            <a:ext cx="5522913" cy="1463675"/>
          </a:xfrm>
          <a:prstGeom prst="rect">
            <a:avLst/>
          </a:prstGeom>
        </p:spPr>
        <p:txBody>
          <a:bodyPr/>
          <a:lstStyle>
            <a:lvl1pPr marL="0" indent="0">
              <a:buNone/>
              <a:defRPr sz="2000">
                <a:solidFill>
                  <a:srgbClr val="2E764C"/>
                </a:solidFill>
              </a:defRPr>
            </a:lvl1pPr>
          </a:lstStyle>
          <a:p>
            <a:pPr lvl="0"/>
            <a:r>
              <a:rPr lang="en-US" sz="2800" dirty="0">
                <a:solidFill>
                  <a:srgbClr val="2E764C"/>
                </a:solidFill>
                <a:latin typeface="Century Gothic" panose="020B0502020202020204" pitchFamily="34" charset="0"/>
              </a:rPr>
              <a:t>Text1		Text3</a:t>
            </a:r>
          </a:p>
          <a:p>
            <a:pPr lvl="0"/>
            <a:r>
              <a:rPr lang="en-US" sz="2800" dirty="0">
                <a:solidFill>
                  <a:srgbClr val="2E764C"/>
                </a:solidFill>
                <a:latin typeface="Century Gothic" panose="020B0502020202020204" pitchFamily="34" charset="0"/>
              </a:rPr>
              <a:t>Text2		Text4</a:t>
            </a:r>
            <a:endParaRPr lang="en-US" dirty="0"/>
          </a:p>
        </p:txBody>
      </p:sp>
      <p:sp>
        <p:nvSpPr>
          <p:cNvPr id="8" name="Slide Number Placeholder 2">
            <a:extLst>
              <a:ext uri="{FF2B5EF4-FFF2-40B4-BE49-F238E27FC236}">
                <a16:creationId xmlns:a16="http://schemas.microsoft.com/office/drawing/2014/main" id="{EF36DD88-ECD8-4117-8D63-EF646BD9AC77}"/>
              </a:ext>
            </a:extLst>
          </p:cNvPr>
          <p:cNvSpPr>
            <a:spLocks noGrp="1"/>
          </p:cNvSpPr>
          <p:nvPr>
            <p:ph type="sldNum" sz="quarter" idx="4"/>
          </p:nvPr>
        </p:nvSpPr>
        <p:spPr>
          <a:xfrm>
            <a:off x="8953500" y="6459190"/>
            <a:ext cx="2743200" cy="365125"/>
          </a:xfrm>
          <a:prstGeom prst="rect">
            <a:avLst/>
          </a:prstGeom>
        </p:spPr>
        <p:txBody>
          <a:bodyPr vert="horz" lIns="91440" tIns="45720" rIns="91440" bIns="45720" rtlCol="0" anchor="ctr"/>
          <a:lstStyle>
            <a:lvl1pPr algn="r">
              <a:defRPr sz="1000">
                <a:solidFill>
                  <a:schemeClr val="bg1"/>
                </a:solidFill>
              </a:defRPr>
            </a:lvl1pPr>
          </a:lstStyle>
          <a:p>
            <a:r>
              <a:rPr lang="en-US" dirty="0"/>
              <a:t>2022  I  HHS Overview  I  </a:t>
            </a:r>
            <a:fld id="{380CE101-6822-4B28-A7C9-FEBE5970DAF0}" type="slidenum">
              <a:rPr lang="en-US" smtClean="0"/>
              <a:pPr/>
              <a:t>‹#›</a:t>
            </a:fld>
            <a:endParaRPr lang="en-US" dirty="0"/>
          </a:p>
        </p:txBody>
      </p:sp>
    </p:spTree>
    <p:custDataLst>
      <p:tags r:id="rId1"/>
    </p:custDataLst>
    <p:extLst>
      <p:ext uri="{BB962C8B-B14F-4D97-AF65-F5344CB8AC3E}">
        <p14:creationId xmlns:p14="http://schemas.microsoft.com/office/powerpoint/2010/main" val="1035090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lvl1pPr marL="0" indent="0">
              <a:buNone/>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lvl1pPr marL="0" indent="0">
              <a:buNone/>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2">
            <a:extLst>
              <a:ext uri="{FF2B5EF4-FFF2-40B4-BE49-F238E27FC236}">
                <a16:creationId xmlns:a16="http://schemas.microsoft.com/office/drawing/2014/main" id="{42D3112A-C51F-489B-BB18-2325BA54AEDA}"/>
              </a:ext>
            </a:extLst>
          </p:cNvPr>
          <p:cNvSpPr>
            <a:spLocks noGrp="1"/>
          </p:cNvSpPr>
          <p:nvPr>
            <p:ph type="sldNum" sz="quarter" idx="11"/>
          </p:nvPr>
        </p:nvSpPr>
        <p:spPr>
          <a:xfrm>
            <a:off x="8953500" y="6459190"/>
            <a:ext cx="2743200" cy="365125"/>
          </a:xfrm>
          <a:prstGeom prst="rect">
            <a:avLst/>
          </a:prstGeom>
        </p:spPr>
        <p:txBody>
          <a:bodyPr vert="horz" lIns="91440" tIns="45720" rIns="91440" bIns="45720" rtlCol="0" anchor="ctr"/>
          <a:lstStyle>
            <a:lvl1pPr algn="r">
              <a:defRPr sz="1000">
                <a:solidFill>
                  <a:schemeClr val="bg1"/>
                </a:solidFill>
              </a:defRPr>
            </a:lvl1pPr>
          </a:lstStyle>
          <a:p>
            <a:r>
              <a:rPr lang="en-US" dirty="0"/>
              <a:t>2022  I  HHS Overview  I  </a:t>
            </a:r>
            <a:fld id="{380CE101-6822-4B28-A7C9-FEBE5970DAF0}" type="slidenum">
              <a:rPr lang="en-US" smtClean="0"/>
              <a:pPr/>
              <a:t>‹#›</a:t>
            </a:fld>
            <a:endParaRPr lang="en-US" dirty="0"/>
          </a:p>
        </p:txBody>
      </p:sp>
    </p:spTree>
    <p:custDataLst>
      <p:tags r:id="rId1"/>
    </p:custDataLst>
    <p:extLst>
      <p:ext uri="{BB962C8B-B14F-4D97-AF65-F5344CB8AC3E}">
        <p14:creationId xmlns:p14="http://schemas.microsoft.com/office/powerpoint/2010/main" val="2853374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FFF51B-3CD2-494B-B6C8-3243CC9184FF}"/>
              </a:ext>
            </a:extLst>
          </p:cNvPr>
          <p:cNvPicPr>
            <a:picLocks noChangeAspect="1"/>
          </p:cNvPicPr>
          <p:nvPr userDrawn="1"/>
        </p:nvPicPr>
        <p:blipFill rotWithShape="1">
          <a:blip r:embed="rId3" cstate="screen">
            <a:alphaModFix/>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587" y="1"/>
            <a:ext cx="12193586" cy="6857999"/>
          </a:xfrm>
          <a:prstGeom prst="rect">
            <a:avLst/>
          </a:prstGeom>
          <a:noFill/>
          <a:ln>
            <a:noFill/>
          </a:ln>
          <a:effectLst>
            <a:softEdge rad="0"/>
          </a:effectLst>
        </p:spPr>
      </p:pic>
      <p:pic>
        <p:nvPicPr>
          <p:cNvPr id="9" name="Picture 8">
            <a:extLst>
              <a:ext uri="{FF2B5EF4-FFF2-40B4-BE49-F238E27FC236}">
                <a16:creationId xmlns:a16="http://schemas.microsoft.com/office/drawing/2014/main" id="{CDED9F85-AA63-4AAE-8698-04521B6BFF6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4566843" y="831009"/>
            <a:ext cx="3056726" cy="1453731"/>
          </a:xfrm>
          <a:prstGeom prst="rect">
            <a:avLst/>
          </a:prstGeom>
        </p:spPr>
      </p:pic>
      <p:cxnSp>
        <p:nvCxnSpPr>
          <p:cNvPr id="7" name="Straight Connector 6">
            <a:extLst>
              <a:ext uri="{FF2B5EF4-FFF2-40B4-BE49-F238E27FC236}">
                <a16:creationId xmlns:a16="http://schemas.microsoft.com/office/drawing/2014/main" id="{55775232-A7F1-415B-82AC-39FBB0178F89}"/>
              </a:ext>
            </a:extLst>
          </p:cNvPr>
          <p:cNvCxnSpPr>
            <a:cxnSpLocks/>
          </p:cNvCxnSpPr>
          <p:nvPr userDrawn="1"/>
        </p:nvCxnSpPr>
        <p:spPr>
          <a:xfrm>
            <a:off x="2022436" y="4170817"/>
            <a:ext cx="80479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8">
            <a:extLst>
              <a:ext uri="{FF2B5EF4-FFF2-40B4-BE49-F238E27FC236}">
                <a16:creationId xmlns:a16="http://schemas.microsoft.com/office/drawing/2014/main" id="{095E5375-9072-484C-A242-32E7042337A6}"/>
              </a:ext>
            </a:extLst>
          </p:cNvPr>
          <p:cNvSpPr>
            <a:spLocks noGrp="1"/>
          </p:cNvSpPr>
          <p:nvPr>
            <p:ph type="body" sz="quarter" idx="10" hasCustomPrompt="1"/>
          </p:nvPr>
        </p:nvSpPr>
        <p:spPr>
          <a:xfrm>
            <a:off x="2975416" y="3157741"/>
            <a:ext cx="6142038" cy="722313"/>
          </a:xfrm>
          <a:prstGeom prst="rect">
            <a:avLst/>
          </a:prstGeom>
        </p:spPr>
        <p:txBody>
          <a:bodyPr/>
          <a:lstStyle>
            <a:lvl1pPr marL="0" indent="0" algn="ctr" defTabSz="914377" rtl="0" eaLnBrk="1" latinLnBrk="0" hangingPunct="1">
              <a:buNone/>
              <a:defRPr lang="en-US" sz="3600" kern="1200" dirty="0">
                <a:solidFill>
                  <a:schemeClr val="bg1"/>
                </a:solidFill>
                <a:latin typeface="Century Gothic" panose="020B0502020202020204" pitchFamily="34" charset="0"/>
                <a:ea typeface="+mn-ea"/>
                <a:cs typeface="+mn-cs"/>
              </a:defRPr>
            </a:lvl1pPr>
          </a:lstStyle>
          <a:p>
            <a:pPr algn="ctr"/>
            <a:r>
              <a:rPr lang="en-US" sz="2800" dirty="0">
                <a:solidFill>
                  <a:schemeClr val="bg1"/>
                </a:solidFill>
                <a:latin typeface="Century Gothic" panose="020B0502020202020204" pitchFamily="34" charset="0"/>
              </a:rPr>
              <a:t>SECTION SEPARATOR #1</a:t>
            </a:r>
            <a:endParaRPr lang="en-US" sz="2800" dirty="0">
              <a:latin typeface="Century Gothic" panose="020B0502020202020204" pitchFamily="34" charset="0"/>
            </a:endParaRPr>
          </a:p>
        </p:txBody>
      </p:sp>
      <p:sp>
        <p:nvSpPr>
          <p:cNvPr id="13" name="Text Placeholder 2">
            <a:extLst>
              <a:ext uri="{FF2B5EF4-FFF2-40B4-BE49-F238E27FC236}">
                <a16:creationId xmlns:a16="http://schemas.microsoft.com/office/drawing/2014/main" id="{A8680F7B-BC1B-4F14-BFC4-D1A8AE7E2441}"/>
              </a:ext>
            </a:extLst>
          </p:cNvPr>
          <p:cNvSpPr>
            <a:spLocks noGrp="1"/>
          </p:cNvSpPr>
          <p:nvPr>
            <p:ph type="body" sz="quarter" idx="11" hasCustomPrompt="1"/>
          </p:nvPr>
        </p:nvSpPr>
        <p:spPr>
          <a:xfrm>
            <a:off x="2082056" y="4461581"/>
            <a:ext cx="7928759" cy="1477963"/>
          </a:xfrm>
          <a:prstGeom prst="rect">
            <a:avLst/>
          </a:prstGeom>
        </p:spPr>
        <p:txBody>
          <a:bodyPr/>
          <a:lstStyle>
            <a:lvl1pPr marL="0" indent="0" algn="l">
              <a:buNone/>
              <a:defRPr sz="5400" cap="none">
                <a:solidFill>
                  <a:schemeClr val="bg1"/>
                </a:solidFill>
              </a:defRPr>
            </a:lvl1pPr>
          </a:lstStyle>
          <a:p>
            <a:pPr algn="ctr">
              <a:spcBef>
                <a:spcPts val="3200"/>
              </a:spcBef>
              <a:spcAft>
                <a:spcPts val="4800"/>
              </a:spcAft>
            </a:pPr>
            <a:r>
              <a:rPr lang="en-US" sz="2800" b="1" cap="all" spc="400" dirty="0">
                <a:solidFill>
                  <a:schemeClr val="bg1"/>
                </a:solidFill>
                <a:latin typeface="Century Gothic" panose="020B0502020202020204" pitchFamily="34" charset="0"/>
              </a:rPr>
              <a:t>SECTION NAME</a:t>
            </a:r>
          </a:p>
        </p:txBody>
      </p:sp>
    </p:spTree>
    <p:custDataLst>
      <p:tags r:id="rId1"/>
    </p:custDataLst>
    <p:extLst>
      <p:ext uri="{BB962C8B-B14F-4D97-AF65-F5344CB8AC3E}">
        <p14:creationId xmlns:p14="http://schemas.microsoft.com/office/powerpoint/2010/main" val="136448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FFF51B-3CD2-494B-B6C8-3243CC9184FF}"/>
              </a:ext>
            </a:extLst>
          </p:cNvPr>
          <p:cNvPicPr>
            <a:picLocks noChangeAspect="1"/>
          </p:cNvPicPr>
          <p:nvPr userDrawn="1"/>
        </p:nvPicPr>
        <p:blipFill rotWithShape="1">
          <a:blip r:embed="rId3" cstate="screen">
            <a:alphaModFix/>
            <a:duotone>
              <a:schemeClr val="accent5">
                <a:shade val="45000"/>
                <a:satMod val="135000"/>
              </a:schemeClr>
              <a:prstClr val="white"/>
            </a:duotone>
            <a:extLst>
              <a:ext uri="{28A0092B-C50C-407E-A947-70E740481C1C}">
                <a14:useLocalDpi xmlns:a14="http://schemas.microsoft.com/office/drawing/2010/main" val="0"/>
              </a:ext>
            </a:extLst>
          </a:blip>
          <a:srcRect/>
          <a:stretch/>
        </p:blipFill>
        <p:spPr>
          <a:xfrm>
            <a:off x="-1587" y="1"/>
            <a:ext cx="12193586" cy="6857999"/>
          </a:xfrm>
          <a:prstGeom prst="rect">
            <a:avLst/>
          </a:prstGeom>
          <a:noFill/>
          <a:ln>
            <a:noFill/>
          </a:ln>
          <a:effectLst>
            <a:softEdge rad="0"/>
          </a:effectLst>
        </p:spPr>
      </p:pic>
      <p:pic>
        <p:nvPicPr>
          <p:cNvPr id="9" name="Picture 8">
            <a:extLst>
              <a:ext uri="{FF2B5EF4-FFF2-40B4-BE49-F238E27FC236}">
                <a16:creationId xmlns:a16="http://schemas.microsoft.com/office/drawing/2014/main" id="{CDED9F85-AA63-4AAE-8698-04521B6BFF6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4518072" y="831009"/>
            <a:ext cx="3056726" cy="1453731"/>
          </a:xfrm>
          <a:prstGeom prst="rect">
            <a:avLst/>
          </a:prstGeom>
        </p:spPr>
      </p:pic>
      <p:cxnSp>
        <p:nvCxnSpPr>
          <p:cNvPr id="11" name="Straight Connector 10">
            <a:extLst>
              <a:ext uri="{FF2B5EF4-FFF2-40B4-BE49-F238E27FC236}">
                <a16:creationId xmlns:a16="http://schemas.microsoft.com/office/drawing/2014/main" id="{B3B2E452-DA48-4ACA-B10B-F9347394F96A}"/>
              </a:ext>
            </a:extLst>
          </p:cNvPr>
          <p:cNvCxnSpPr>
            <a:cxnSpLocks/>
          </p:cNvCxnSpPr>
          <p:nvPr userDrawn="1"/>
        </p:nvCxnSpPr>
        <p:spPr>
          <a:xfrm>
            <a:off x="2022436" y="4170817"/>
            <a:ext cx="80479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18">
            <a:extLst>
              <a:ext uri="{FF2B5EF4-FFF2-40B4-BE49-F238E27FC236}">
                <a16:creationId xmlns:a16="http://schemas.microsoft.com/office/drawing/2014/main" id="{722695AA-54E6-4414-9CD1-62CAFC301A3F}"/>
              </a:ext>
            </a:extLst>
          </p:cNvPr>
          <p:cNvSpPr>
            <a:spLocks noGrp="1"/>
          </p:cNvSpPr>
          <p:nvPr>
            <p:ph type="body" sz="quarter" idx="10" hasCustomPrompt="1"/>
          </p:nvPr>
        </p:nvSpPr>
        <p:spPr>
          <a:xfrm>
            <a:off x="2975416" y="3157741"/>
            <a:ext cx="6142038" cy="722313"/>
          </a:xfrm>
          <a:prstGeom prst="rect">
            <a:avLst/>
          </a:prstGeom>
        </p:spPr>
        <p:txBody>
          <a:bodyPr/>
          <a:lstStyle>
            <a:lvl1pPr marL="0" indent="0" algn="ctr" defTabSz="914377" rtl="0" eaLnBrk="1" latinLnBrk="0" hangingPunct="1">
              <a:buNone/>
              <a:defRPr lang="en-US" sz="3600" kern="1200" dirty="0">
                <a:solidFill>
                  <a:schemeClr val="bg1"/>
                </a:solidFill>
                <a:latin typeface="Century Gothic" panose="020B0502020202020204" pitchFamily="34" charset="0"/>
                <a:ea typeface="+mn-ea"/>
                <a:cs typeface="+mn-cs"/>
              </a:defRPr>
            </a:lvl1pPr>
          </a:lstStyle>
          <a:p>
            <a:pPr algn="ctr"/>
            <a:r>
              <a:rPr lang="en-US" sz="2800" dirty="0">
                <a:solidFill>
                  <a:schemeClr val="bg1"/>
                </a:solidFill>
                <a:latin typeface="Century Gothic" panose="020B0502020202020204" pitchFamily="34" charset="0"/>
              </a:rPr>
              <a:t>SECTION SEPARATOR #1</a:t>
            </a:r>
            <a:endParaRPr lang="en-US" sz="2800" dirty="0">
              <a:latin typeface="Century Gothic" panose="020B0502020202020204" pitchFamily="34" charset="0"/>
            </a:endParaRPr>
          </a:p>
        </p:txBody>
      </p:sp>
      <p:sp>
        <p:nvSpPr>
          <p:cNvPr id="3" name="Text Placeholder 2">
            <a:extLst>
              <a:ext uri="{FF2B5EF4-FFF2-40B4-BE49-F238E27FC236}">
                <a16:creationId xmlns:a16="http://schemas.microsoft.com/office/drawing/2014/main" id="{6A428251-D1C8-4F51-81DB-7407ECDB8874}"/>
              </a:ext>
            </a:extLst>
          </p:cNvPr>
          <p:cNvSpPr>
            <a:spLocks noGrp="1"/>
          </p:cNvSpPr>
          <p:nvPr>
            <p:ph type="body" sz="quarter" idx="11" hasCustomPrompt="1"/>
          </p:nvPr>
        </p:nvSpPr>
        <p:spPr>
          <a:xfrm>
            <a:off x="2082056" y="4461581"/>
            <a:ext cx="7928759" cy="1477963"/>
          </a:xfrm>
          <a:prstGeom prst="rect">
            <a:avLst/>
          </a:prstGeom>
        </p:spPr>
        <p:txBody>
          <a:bodyPr/>
          <a:lstStyle>
            <a:lvl1pPr marL="0" indent="0" algn="l">
              <a:buNone/>
              <a:defRPr sz="5400" cap="none">
                <a:solidFill>
                  <a:schemeClr val="bg1"/>
                </a:solidFill>
              </a:defRPr>
            </a:lvl1pPr>
          </a:lstStyle>
          <a:p>
            <a:pPr algn="ctr">
              <a:spcBef>
                <a:spcPts val="3200"/>
              </a:spcBef>
              <a:spcAft>
                <a:spcPts val="4800"/>
              </a:spcAft>
            </a:pPr>
            <a:r>
              <a:rPr lang="en-US" sz="2800" b="1" cap="all" spc="400" dirty="0">
                <a:solidFill>
                  <a:schemeClr val="bg1"/>
                </a:solidFill>
                <a:latin typeface="Century Gothic" panose="020B0502020202020204" pitchFamily="34" charset="0"/>
              </a:rPr>
              <a:t>SECTION NAME</a:t>
            </a:r>
          </a:p>
        </p:txBody>
      </p:sp>
    </p:spTree>
    <p:custDataLst>
      <p:tags r:id="rId1"/>
    </p:custDataLst>
    <p:extLst>
      <p:ext uri="{BB962C8B-B14F-4D97-AF65-F5344CB8AC3E}">
        <p14:creationId xmlns:p14="http://schemas.microsoft.com/office/powerpoint/2010/main" val="2121505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FFF51B-3CD2-494B-B6C8-3243CC9184FF}"/>
              </a:ext>
            </a:extLst>
          </p:cNvPr>
          <p:cNvPicPr>
            <a:picLocks noChangeAspect="1"/>
          </p:cNvPicPr>
          <p:nvPr userDrawn="1"/>
        </p:nvPicPr>
        <p:blipFill rotWithShape="1">
          <a:blip r:embed="rId3" cstate="screen">
            <a:alphaModFix/>
            <a:duotone>
              <a:schemeClr val="accent4">
                <a:shade val="45000"/>
                <a:satMod val="135000"/>
              </a:schemeClr>
              <a:prstClr val="white"/>
            </a:duotone>
            <a:extLst>
              <a:ext uri="{28A0092B-C50C-407E-A947-70E740481C1C}">
                <a14:useLocalDpi xmlns:a14="http://schemas.microsoft.com/office/drawing/2010/main" val="0"/>
              </a:ext>
            </a:extLst>
          </a:blip>
          <a:srcRect/>
          <a:stretch/>
        </p:blipFill>
        <p:spPr>
          <a:xfrm>
            <a:off x="-1587" y="1"/>
            <a:ext cx="12193586" cy="6857999"/>
          </a:xfrm>
          <a:prstGeom prst="rect">
            <a:avLst/>
          </a:prstGeom>
          <a:noFill/>
          <a:ln>
            <a:noFill/>
          </a:ln>
          <a:effectLst>
            <a:softEdge rad="0"/>
          </a:effectLst>
        </p:spPr>
      </p:pic>
      <p:pic>
        <p:nvPicPr>
          <p:cNvPr id="9" name="Picture 8">
            <a:extLst>
              <a:ext uri="{FF2B5EF4-FFF2-40B4-BE49-F238E27FC236}">
                <a16:creationId xmlns:a16="http://schemas.microsoft.com/office/drawing/2014/main" id="{CDED9F85-AA63-4AAE-8698-04521B6BFF6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4566843" y="831009"/>
            <a:ext cx="3056726" cy="1453731"/>
          </a:xfrm>
          <a:prstGeom prst="rect">
            <a:avLst/>
          </a:prstGeom>
        </p:spPr>
      </p:pic>
      <p:cxnSp>
        <p:nvCxnSpPr>
          <p:cNvPr id="7" name="Straight Connector 6">
            <a:extLst>
              <a:ext uri="{FF2B5EF4-FFF2-40B4-BE49-F238E27FC236}">
                <a16:creationId xmlns:a16="http://schemas.microsoft.com/office/drawing/2014/main" id="{71939DE3-63F6-4893-AE3C-3F0BC30C00A9}"/>
              </a:ext>
            </a:extLst>
          </p:cNvPr>
          <p:cNvCxnSpPr>
            <a:cxnSpLocks/>
          </p:cNvCxnSpPr>
          <p:nvPr userDrawn="1"/>
        </p:nvCxnSpPr>
        <p:spPr>
          <a:xfrm>
            <a:off x="2022436" y="4170817"/>
            <a:ext cx="80479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8">
            <a:extLst>
              <a:ext uri="{FF2B5EF4-FFF2-40B4-BE49-F238E27FC236}">
                <a16:creationId xmlns:a16="http://schemas.microsoft.com/office/drawing/2014/main" id="{FE7BBE6B-E6C8-46B5-86D8-66AA09B45554}"/>
              </a:ext>
            </a:extLst>
          </p:cNvPr>
          <p:cNvSpPr>
            <a:spLocks noGrp="1"/>
          </p:cNvSpPr>
          <p:nvPr>
            <p:ph type="body" sz="quarter" idx="10" hasCustomPrompt="1"/>
          </p:nvPr>
        </p:nvSpPr>
        <p:spPr>
          <a:xfrm>
            <a:off x="2975416" y="3157741"/>
            <a:ext cx="6142038" cy="722313"/>
          </a:xfrm>
          <a:prstGeom prst="rect">
            <a:avLst/>
          </a:prstGeom>
        </p:spPr>
        <p:txBody>
          <a:bodyPr/>
          <a:lstStyle>
            <a:lvl1pPr marL="0" indent="0" algn="ctr" defTabSz="914377" rtl="0" eaLnBrk="1" latinLnBrk="0" hangingPunct="1">
              <a:buNone/>
              <a:defRPr lang="en-US" sz="3600" kern="1200" dirty="0">
                <a:solidFill>
                  <a:schemeClr val="bg1"/>
                </a:solidFill>
                <a:latin typeface="Century Gothic" panose="020B0502020202020204" pitchFamily="34" charset="0"/>
                <a:ea typeface="+mn-ea"/>
                <a:cs typeface="+mn-cs"/>
              </a:defRPr>
            </a:lvl1pPr>
          </a:lstStyle>
          <a:p>
            <a:pPr algn="ctr"/>
            <a:r>
              <a:rPr lang="en-US" sz="2800" dirty="0">
                <a:solidFill>
                  <a:schemeClr val="bg1"/>
                </a:solidFill>
                <a:latin typeface="Century Gothic" panose="020B0502020202020204" pitchFamily="34" charset="0"/>
              </a:rPr>
              <a:t>SECTION SEPARATOR #1</a:t>
            </a:r>
            <a:endParaRPr lang="en-US" sz="2800" dirty="0">
              <a:latin typeface="Century Gothic" panose="020B0502020202020204" pitchFamily="34" charset="0"/>
            </a:endParaRPr>
          </a:p>
        </p:txBody>
      </p:sp>
      <p:sp>
        <p:nvSpPr>
          <p:cNvPr id="13" name="Text Placeholder 2">
            <a:extLst>
              <a:ext uri="{FF2B5EF4-FFF2-40B4-BE49-F238E27FC236}">
                <a16:creationId xmlns:a16="http://schemas.microsoft.com/office/drawing/2014/main" id="{8AF98650-5AA1-4BB2-B10A-B945E5D2217D}"/>
              </a:ext>
            </a:extLst>
          </p:cNvPr>
          <p:cNvSpPr>
            <a:spLocks noGrp="1"/>
          </p:cNvSpPr>
          <p:nvPr>
            <p:ph type="body" sz="quarter" idx="11" hasCustomPrompt="1"/>
          </p:nvPr>
        </p:nvSpPr>
        <p:spPr>
          <a:xfrm>
            <a:off x="2082056" y="4461581"/>
            <a:ext cx="7928759" cy="1477963"/>
          </a:xfrm>
          <a:prstGeom prst="rect">
            <a:avLst/>
          </a:prstGeom>
        </p:spPr>
        <p:txBody>
          <a:bodyPr/>
          <a:lstStyle>
            <a:lvl1pPr marL="0" indent="0" algn="l">
              <a:buNone/>
              <a:defRPr sz="5400" cap="none">
                <a:solidFill>
                  <a:schemeClr val="bg1"/>
                </a:solidFill>
              </a:defRPr>
            </a:lvl1pPr>
          </a:lstStyle>
          <a:p>
            <a:pPr algn="ctr">
              <a:spcBef>
                <a:spcPts val="3200"/>
              </a:spcBef>
              <a:spcAft>
                <a:spcPts val="4800"/>
              </a:spcAft>
            </a:pPr>
            <a:r>
              <a:rPr lang="en-US" sz="2800" b="1" cap="all" spc="400" dirty="0">
                <a:solidFill>
                  <a:schemeClr val="bg1"/>
                </a:solidFill>
                <a:latin typeface="Century Gothic" panose="020B0502020202020204" pitchFamily="34" charset="0"/>
              </a:rPr>
              <a:t>SECTION NAME</a:t>
            </a:r>
          </a:p>
        </p:txBody>
      </p:sp>
    </p:spTree>
    <p:custDataLst>
      <p:tags r:id="rId1"/>
    </p:custDataLst>
    <p:extLst>
      <p:ext uri="{BB962C8B-B14F-4D97-AF65-F5344CB8AC3E}">
        <p14:creationId xmlns:p14="http://schemas.microsoft.com/office/powerpoint/2010/main" val="132046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37AB8CE-C730-4F65-A90F-8B550F21A8B8}"/>
              </a:ext>
            </a:extLst>
          </p:cNvPr>
          <p:cNvSpPr/>
          <p:nvPr userDrawn="1"/>
        </p:nvSpPr>
        <p:spPr>
          <a:xfrm>
            <a:off x="0" y="6415343"/>
            <a:ext cx="12192000" cy="442657"/>
          </a:xfrm>
          <a:prstGeom prst="rect">
            <a:avLst/>
          </a:prstGeom>
          <a:gradFill flip="none" rotWithShape="1">
            <a:gsLst>
              <a:gs pos="0">
                <a:schemeClr val="bg1">
                  <a:alpha val="0"/>
                </a:schemeClr>
              </a:gs>
              <a:gs pos="100000">
                <a:srgbClr val="2E764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2">
            <a:extLst>
              <a:ext uri="{FF2B5EF4-FFF2-40B4-BE49-F238E27FC236}">
                <a16:creationId xmlns:a16="http://schemas.microsoft.com/office/drawing/2014/main" id="{BE4C3A3D-4CE4-4A1F-8E9D-3296CB760D32}"/>
              </a:ext>
            </a:extLst>
          </p:cNvPr>
          <p:cNvSpPr>
            <a:spLocks noGrp="1"/>
          </p:cNvSpPr>
          <p:nvPr>
            <p:ph type="sldNum" sz="quarter" idx="4"/>
          </p:nvPr>
        </p:nvSpPr>
        <p:spPr>
          <a:xfrm>
            <a:off x="8953500" y="6459190"/>
            <a:ext cx="2743200" cy="365125"/>
          </a:xfrm>
          <a:prstGeom prst="rect">
            <a:avLst/>
          </a:prstGeom>
        </p:spPr>
        <p:txBody>
          <a:bodyPr vert="horz" lIns="91440" tIns="45720" rIns="91440" bIns="45720" rtlCol="0" anchor="ctr"/>
          <a:lstStyle>
            <a:lvl1pPr algn="r">
              <a:defRPr sz="1000">
                <a:solidFill>
                  <a:schemeClr val="bg1"/>
                </a:solidFill>
              </a:defRPr>
            </a:lvl1pPr>
          </a:lstStyle>
          <a:p>
            <a:r>
              <a:rPr lang="en-US" dirty="0"/>
              <a:t>2022  I  HHS Overview  I  </a:t>
            </a:r>
            <a:fld id="{380CE101-6822-4B28-A7C9-FEBE5970DAF0}" type="slidenum">
              <a:rPr lang="en-US" smtClean="0"/>
              <a:pPr/>
              <a:t>‹#›</a:t>
            </a:fld>
            <a:endParaRPr lang="en-US" dirty="0"/>
          </a:p>
        </p:txBody>
      </p:sp>
    </p:spTree>
    <p:custDataLst>
      <p:tags r:id="rId1"/>
    </p:custDataLst>
    <p:extLst>
      <p:ext uri="{BB962C8B-B14F-4D97-AF65-F5344CB8AC3E}">
        <p14:creationId xmlns:p14="http://schemas.microsoft.com/office/powerpoint/2010/main" val="303309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pSp>
        <p:nvGrpSpPr>
          <p:cNvPr id="14" name="Google Shape;288;p46">
            <a:extLst>
              <a:ext uri="{FF2B5EF4-FFF2-40B4-BE49-F238E27FC236}">
                <a16:creationId xmlns:a16="http://schemas.microsoft.com/office/drawing/2014/main" id="{943CB764-60D4-4EC3-A82E-369BD379C2C2}"/>
              </a:ext>
            </a:extLst>
          </p:cNvPr>
          <p:cNvGrpSpPr/>
          <p:nvPr userDrawn="1"/>
        </p:nvGrpSpPr>
        <p:grpSpPr>
          <a:xfrm>
            <a:off x="216000" y="219933"/>
            <a:ext cx="11760000" cy="5944200"/>
            <a:chOff x="162000" y="164950"/>
            <a:chExt cx="8820000" cy="4458150"/>
          </a:xfrm>
        </p:grpSpPr>
        <p:sp>
          <p:nvSpPr>
            <p:cNvPr id="15" name="Google Shape;289;p46">
              <a:extLst>
                <a:ext uri="{FF2B5EF4-FFF2-40B4-BE49-F238E27FC236}">
                  <a16:creationId xmlns:a16="http://schemas.microsoft.com/office/drawing/2014/main" id="{54F139ED-0B14-4EFC-ABE2-0D1AA473D998}"/>
                </a:ext>
              </a:extLst>
            </p:cNvPr>
            <p:cNvSpPr/>
            <p:nvPr/>
          </p:nvSpPr>
          <p:spPr>
            <a:xfrm rot="10800000" flipH="1">
              <a:off x="162000" y="164950"/>
              <a:ext cx="8820000" cy="2414400"/>
            </a:xfrm>
            <a:prstGeom prst="rect">
              <a:avLst/>
            </a:prstGeom>
            <a:no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Century Gothic" panose="020B0502020202020204" pitchFamily="34" charset="0"/>
              </a:endParaRPr>
            </a:p>
          </p:txBody>
        </p:sp>
        <p:sp>
          <p:nvSpPr>
            <p:cNvPr id="16" name="Google Shape;290;p46">
              <a:extLst>
                <a:ext uri="{FF2B5EF4-FFF2-40B4-BE49-F238E27FC236}">
                  <a16:creationId xmlns:a16="http://schemas.microsoft.com/office/drawing/2014/main" id="{771A1CBA-1047-4344-828A-07561BE7A0CF}"/>
                </a:ext>
              </a:extLst>
            </p:cNvPr>
            <p:cNvSpPr/>
            <p:nvPr/>
          </p:nvSpPr>
          <p:spPr>
            <a:xfrm>
              <a:off x="162000" y="164950"/>
              <a:ext cx="8820000" cy="4458150"/>
            </a:xfrm>
            <a:prstGeom prst="rect">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Century Gothic" panose="020B0502020202020204" pitchFamily="34" charset="0"/>
              </a:endParaRPr>
            </a:p>
          </p:txBody>
        </p:sp>
      </p:grpSp>
      <p:sp>
        <p:nvSpPr>
          <p:cNvPr id="20" name="Picture Placeholder 19">
            <a:extLst>
              <a:ext uri="{FF2B5EF4-FFF2-40B4-BE49-F238E27FC236}">
                <a16:creationId xmlns:a16="http://schemas.microsoft.com/office/drawing/2014/main" id="{6433E21E-74F5-462D-B90E-2DB59992C71D}"/>
              </a:ext>
            </a:extLst>
          </p:cNvPr>
          <p:cNvSpPr>
            <a:spLocks noGrp="1"/>
          </p:cNvSpPr>
          <p:nvPr>
            <p:ph type="pic" sz="quarter" idx="10"/>
          </p:nvPr>
        </p:nvSpPr>
        <p:spPr>
          <a:xfrm>
            <a:off x="0" y="-2488"/>
            <a:ext cx="12192000" cy="3219202"/>
          </a:xfrm>
          <a:prstGeom prst="rect">
            <a:avLst/>
          </a:prstGeom>
        </p:spPr>
        <p:txBody>
          <a:bodyPr/>
          <a:lstStyle>
            <a:lvl1pPr marL="0" indent="0">
              <a:buNone/>
              <a:defRPr/>
            </a:lvl1pPr>
          </a:lstStyle>
          <a:p>
            <a:endParaRPr lang="en-US" dirty="0"/>
          </a:p>
        </p:txBody>
      </p:sp>
      <p:sp>
        <p:nvSpPr>
          <p:cNvPr id="22" name="Text Placeholder 21">
            <a:extLst>
              <a:ext uri="{FF2B5EF4-FFF2-40B4-BE49-F238E27FC236}">
                <a16:creationId xmlns:a16="http://schemas.microsoft.com/office/drawing/2014/main" id="{6D02F6D6-DC9B-4F60-B5CA-3E0B1F6D7D9A}"/>
              </a:ext>
            </a:extLst>
          </p:cNvPr>
          <p:cNvSpPr>
            <a:spLocks noGrp="1"/>
          </p:cNvSpPr>
          <p:nvPr>
            <p:ph type="body" sz="quarter" idx="11" hasCustomPrompt="1"/>
          </p:nvPr>
        </p:nvSpPr>
        <p:spPr>
          <a:xfrm>
            <a:off x="642143" y="3795951"/>
            <a:ext cx="10907713" cy="1325193"/>
          </a:xfrm>
          <a:prstGeom prst="rect">
            <a:avLst/>
          </a:prstGeom>
        </p:spPr>
        <p:txBody>
          <a:bodyPr/>
          <a:lstStyle>
            <a:lvl1pPr marL="228594" indent="-228594">
              <a:buClr>
                <a:schemeClr val="dk1"/>
              </a:buClr>
              <a:buSzPts val="1100"/>
              <a:defRPr/>
            </a:lvl1pPr>
          </a:lstStyle>
          <a:p>
            <a:pPr marL="0" indent="0">
              <a:buClr>
                <a:schemeClr val="dk1"/>
              </a:buClr>
              <a:buSzPts val="1100"/>
              <a:buNone/>
            </a:pPr>
            <a:r>
              <a:rPr lang="en-US" dirty="0">
                <a:latin typeface="Century Gothic" panose="020B0502020202020204" pitchFamily="34" charset="0"/>
              </a:rPr>
              <a:t>“A quote or other personal reflection can help emotionally connect &amp; convey the success of a program.”</a:t>
            </a:r>
          </a:p>
        </p:txBody>
      </p:sp>
      <p:sp>
        <p:nvSpPr>
          <p:cNvPr id="24" name="Text Placeholder 23">
            <a:extLst>
              <a:ext uri="{FF2B5EF4-FFF2-40B4-BE49-F238E27FC236}">
                <a16:creationId xmlns:a16="http://schemas.microsoft.com/office/drawing/2014/main" id="{50037CFA-05DA-47B5-991B-A28F63797A16}"/>
              </a:ext>
            </a:extLst>
          </p:cNvPr>
          <p:cNvSpPr>
            <a:spLocks noGrp="1"/>
          </p:cNvSpPr>
          <p:nvPr>
            <p:ph type="body" sz="quarter" idx="12" hasCustomPrompt="1"/>
          </p:nvPr>
        </p:nvSpPr>
        <p:spPr>
          <a:xfrm>
            <a:off x="4379118" y="5512527"/>
            <a:ext cx="7170738" cy="651605"/>
          </a:xfrm>
          <a:prstGeom prst="rect">
            <a:avLst/>
          </a:prstGeom>
        </p:spPr>
        <p:txBody>
          <a:bodyPr/>
          <a:lstStyle>
            <a:lvl1pPr algn="r">
              <a:defRPr/>
            </a:lvl1pPr>
          </a:lstStyle>
          <a:p>
            <a:pPr marL="0" marR="0" lvl="0" indent="0" algn="l" defTabSz="914377" rtl="0" eaLnBrk="1" fontAlgn="auto" latinLnBrk="0" hangingPunct="1">
              <a:lnSpc>
                <a:spcPct val="90000"/>
              </a:lnSpc>
              <a:spcBef>
                <a:spcPts val="1000"/>
              </a:spcBef>
              <a:spcAft>
                <a:spcPts val="0"/>
              </a:spcAft>
              <a:buClr>
                <a:schemeClr val="dk1"/>
              </a:buClr>
              <a:buSzPts val="1100"/>
              <a:buFont typeface="Arial" panose="020B0604020202020204" pitchFamily="34" charset="0"/>
              <a:buNone/>
              <a:tabLst/>
              <a:defRPr/>
            </a:pPr>
            <a:r>
              <a:rPr lang="en-US" dirty="0">
                <a:latin typeface="Century Gothic" panose="020B0502020202020204" pitchFamily="34" charset="0"/>
              </a:rPr>
              <a:t>— Client, staff or partner</a:t>
            </a:r>
          </a:p>
        </p:txBody>
      </p:sp>
      <p:sp>
        <p:nvSpPr>
          <p:cNvPr id="2" name="Footer Placeholder 1">
            <a:extLst>
              <a:ext uri="{FF2B5EF4-FFF2-40B4-BE49-F238E27FC236}">
                <a16:creationId xmlns:a16="http://schemas.microsoft.com/office/drawing/2014/main" id="{623650B2-D16C-41FD-B4F3-837592B9F686}"/>
              </a:ext>
            </a:extLst>
          </p:cNvPr>
          <p:cNvSpPr>
            <a:spLocks noGrp="1"/>
          </p:cNvSpPr>
          <p:nvPr>
            <p:ph type="ftr" sz="quarter" idx="13"/>
          </p:nvPr>
        </p:nvSpPr>
        <p:spPr>
          <a:xfrm>
            <a:off x="9877075" y="6563519"/>
            <a:ext cx="2314925" cy="294481"/>
          </a:xfrm>
          <a:prstGeom prst="rect">
            <a:avLst/>
          </a:prstGeom>
        </p:spPr>
        <p:txBody>
          <a:bodyPr/>
          <a:lstStyle>
            <a:lvl1pPr>
              <a:defRPr sz="1000">
                <a:solidFill>
                  <a:schemeClr val="bg1"/>
                </a:solidFill>
              </a:defRPr>
            </a:lvl1pPr>
          </a:lstStyle>
          <a:p>
            <a:r>
              <a:rPr lang="en-US" dirty="0"/>
              <a:t>2022  I  HHS Overview  I  </a:t>
            </a:r>
            <a:fld id="{380CE101-6822-4B28-A7C9-FEBE5970DAF0}" type="slidenum">
              <a:rPr lang="en-US" smtClean="0"/>
              <a:pPr/>
              <a:t>‹#›</a:t>
            </a:fld>
            <a:endParaRPr lang="en-US" dirty="0"/>
          </a:p>
        </p:txBody>
      </p:sp>
    </p:spTree>
    <p:custDataLst>
      <p:tags r:id="rId1"/>
    </p:custDataLst>
    <p:extLst>
      <p:ext uri="{BB962C8B-B14F-4D97-AF65-F5344CB8AC3E}">
        <p14:creationId xmlns:p14="http://schemas.microsoft.com/office/powerpoint/2010/main" val="209706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C371-33C4-40DB-8B0A-249357721F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5DCA10-D4D8-4047-9B9F-337E2ADFDD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DE92F4-F4A9-49B1-97EA-8C58013535C7}"/>
              </a:ext>
            </a:extLst>
          </p:cNvPr>
          <p:cNvSpPr>
            <a:spLocks noGrp="1"/>
          </p:cNvSpPr>
          <p:nvPr>
            <p:ph type="dt" sz="half" idx="10"/>
          </p:nvPr>
        </p:nvSpPr>
        <p:spPr/>
        <p:txBody>
          <a:bodyPr/>
          <a:lstStyle>
            <a:lvl1pPr>
              <a:defRPr sz="1000">
                <a:latin typeface="Century Gothic" panose="020B0502020202020204" pitchFamily="34" charset="0"/>
              </a:defRPr>
            </a:lvl1pPr>
          </a:lstStyle>
          <a:p>
            <a:endParaRPr lang="en-US"/>
          </a:p>
        </p:txBody>
      </p:sp>
      <p:sp>
        <p:nvSpPr>
          <p:cNvPr id="6" name="Slide Number Placeholder 5">
            <a:extLst>
              <a:ext uri="{FF2B5EF4-FFF2-40B4-BE49-F238E27FC236}">
                <a16:creationId xmlns:a16="http://schemas.microsoft.com/office/drawing/2014/main" id="{01EBB196-1471-476E-B623-D74FA3E502B7}"/>
              </a:ext>
            </a:extLst>
          </p:cNvPr>
          <p:cNvSpPr>
            <a:spLocks noGrp="1"/>
          </p:cNvSpPr>
          <p:nvPr>
            <p:ph type="sldNum" sz="quarter" idx="12"/>
          </p:nvPr>
        </p:nvSpPr>
        <p:spPr>
          <a:xfrm>
            <a:off x="9209532" y="6492875"/>
            <a:ext cx="2743200" cy="365125"/>
          </a:xfrm>
        </p:spPr>
        <p:txBody>
          <a:bodyPr/>
          <a:lstStyle>
            <a:lvl1pPr>
              <a:defRPr sz="1000">
                <a:latin typeface="Century Gothic" panose="020B0502020202020204" pitchFamily="34" charset="0"/>
              </a:defRPr>
            </a:lvl1pPr>
          </a:lstStyle>
          <a:p>
            <a:r>
              <a:rPr lang="en-US" dirty="0"/>
              <a:t>2022  I  HHS Overview  I  </a:t>
            </a:r>
            <a:fld id="{380CE101-6822-4B28-A7C9-FEBE5970DAF0}" type="slidenum">
              <a:rPr lang="en-US" smtClean="0"/>
              <a:pPr/>
              <a:t>‹#›</a:t>
            </a:fld>
            <a:endParaRPr lang="en-US" dirty="0"/>
          </a:p>
          <a:p>
            <a:endParaRPr lang="en-US" dirty="0"/>
          </a:p>
        </p:txBody>
      </p:sp>
      <p:cxnSp>
        <p:nvCxnSpPr>
          <p:cNvPr id="8" name="Straight Connector 7">
            <a:extLst>
              <a:ext uri="{FF2B5EF4-FFF2-40B4-BE49-F238E27FC236}">
                <a16:creationId xmlns:a16="http://schemas.microsoft.com/office/drawing/2014/main" id="{ABD2EB14-F611-4B4B-B8C9-B99FEFF36657}"/>
              </a:ext>
            </a:extLst>
          </p:cNvPr>
          <p:cNvCxnSpPr>
            <a:cxnSpLocks/>
          </p:cNvCxnSpPr>
          <p:nvPr userDrawn="1"/>
        </p:nvCxnSpPr>
        <p:spPr>
          <a:xfrm>
            <a:off x="838200" y="6356350"/>
            <a:ext cx="10515600"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21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249312-47E3-48D7-A535-FB4C63313ECE}"/>
              </a:ext>
            </a:extLst>
          </p:cNvPr>
          <p:cNvSpPr/>
          <p:nvPr userDrawn="1"/>
        </p:nvSpPr>
        <p:spPr>
          <a:xfrm>
            <a:off x="0" y="6420423"/>
            <a:ext cx="12192000" cy="442657"/>
          </a:xfrm>
          <a:prstGeom prst="rect">
            <a:avLst/>
          </a:prstGeom>
          <a:gradFill flip="none" rotWithShape="1">
            <a:gsLst>
              <a:gs pos="0">
                <a:schemeClr val="bg1">
                  <a:alpha val="0"/>
                </a:schemeClr>
              </a:gs>
              <a:gs pos="100000">
                <a:srgbClr val="2E764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9475E9E3-2310-4752-B2BA-B22E653B2D7B}"/>
              </a:ext>
            </a:extLst>
          </p:cNvPr>
          <p:cNvSpPr>
            <a:spLocks noGrp="1"/>
          </p:cNvSpPr>
          <p:nvPr>
            <p:ph type="sldNum" sz="quarter" idx="4"/>
          </p:nvPr>
        </p:nvSpPr>
        <p:spPr>
          <a:xfrm>
            <a:off x="8953500" y="6459190"/>
            <a:ext cx="2743200" cy="365125"/>
          </a:xfrm>
          <a:prstGeom prst="rect">
            <a:avLst/>
          </a:prstGeom>
        </p:spPr>
        <p:txBody>
          <a:bodyPr vert="horz" lIns="91440" tIns="45720" rIns="91440" bIns="45720" rtlCol="0" anchor="ctr"/>
          <a:lstStyle>
            <a:lvl1pPr algn="r">
              <a:defRPr sz="1000">
                <a:solidFill>
                  <a:schemeClr val="bg1"/>
                </a:solidFill>
              </a:defRPr>
            </a:lvl1pPr>
          </a:lstStyle>
          <a:p>
            <a:r>
              <a:rPr lang="en-US" dirty="0"/>
              <a:t>2022  I  HHS Overview  I  </a:t>
            </a:r>
            <a:fld id="{380CE101-6822-4B28-A7C9-FEBE5970DAF0}" type="slidenum">
              <a:rPr lang="en-US" smtClean="0"/>
              <a:pPr/>
              <a:t>‹#›</a:t>
            </a:fld>
            <a:endParaRPr lang="en-US" dirty="0"/>
          </a:p>
        </p:txBody>
      </p:sp>
    </p:spTree>
    <p:custDataLst>
      <p:tags r:id="rId13"/>
    </p:custDataLst>
    <p:extLst>
      <p:ext uri="{BB962C8B-B14F-4D97-AF65-F5344CB8AC3E}">
        <p14:creationId xmlns:p14="http://schemas.microsoft.com/office/powerpoint/2010/main" val="2002841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2" r:id="rId7"/>
    <p:sldLayoutId id="2147483673" r:id="rId8"/>
    <p:sldLayoutId id="2147483667" r:id="rId9"/>
    <p:sldLayoutId id="2147483670" r:id="rId10"/>
    <p:sldLayoutId id="2147483674"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notesSlide" Target="../notesSlides/notesSlide9.xml"/><Relationship Id="rId16" Type="http://schemas.openxmlformats.org/officeDocument/2006/relationships/image" Target="../media/image16.png"/><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image" Target="../media/image11.svg"/><Relationship Id="rId5" Type="http://schemas.openxmlformats.org/officeDocument/2006/relationships/diagramQuickStyle" Target="../diagrams/quickStyle1.xml"/><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diagramLayout" Target="../diagrams/layout1.xml"/><Relationship Id="rId9" Type="http://schemas.openxmlformats.org/officeDocument/2006/relationships/image" Target="../media/image9.svg"/><Relationship Id="rId1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8.pn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89B29-0BC7-A94C-BB8B-A7D0E791E4C0}"/>
              </a:ext>
            </a:extLst>
          </p:cNvPr>
          <p:cNvSpPr/>
          <p:nvPr/>
        </p:nvSpPr>
        <p:spPr>
          <a:xfrm>
            <a:off x="0" y="0"/>
            <a:ext cx="5820697" cy="6858000"/>
          </a:xfrm>
          <a:prstGeom prst="rect">
            <a:avLst/>
          </a:prstGeom>
          <a:solidFill>
            <a:srgbClr val="2E764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44" name="Title 1">
            <a:extLst>
              <a:ext uri="{FF2B5EF4-FFF2-40B4-BE49-F238E27FC236}">
                <a16:creationId xmlns:a16="http://schemas.microsoft.com/office/drawing/2014/main" id="{71197781-EC90-455D-A9EB-F61B5ACCB133}"/>
              </a:ext>
            </a:extLst>
          </p:cNvPr>
          <p:cNvSpPr txBox="1">
            <a:spLocks/>
          </p:cNvSpPr>
          <p:nvPr/>
        </p:nvSpPr>
        <p:spPr>
          <a:xfrm>
            <a:off x="3915800" y="498570"/>
            <a:ext cx="7823619" cy="6024735"/>
          </a:xfrm>
          <a:prstGeom prst="rect">
            <a:avLst/>
          </a:prstGeom>
        </p:spPr>
        <p:txBody>
          <a:bodyPr vert="horz" lIns="217728" tIns="108864" rIns="217728" bIns="108864" rtlCol="0" anchor="b">
            <a:noAutofit/>
          </a:bodyPr>
          <a:lstStyle>
            <a:lvl1pPr algn="l" defTabSz="1088421" rtl="0" eaLnBrk="1" latinLnBrk="0" hangingPunct="1">
              <a:spcBef>
                <a:spcPct val="0"/>
              </a:spcBef>
              <a:buNone/>
              <a:defRPr sz="5249" kern="1200">
                <a:solidFill>
                  <a:srgbClr val="0075C9"/>
                </a:solidFill>
                <a:latin typeface="Century Gothic" panose="020B0502020202020204" pitchFamily="34" charset="0"/>
                <a:ea typeface="+mj-ea"/>
                <a:cs typeface="+mj-cs"/>
              </a:defRPr>
            </a:lvl1pPr>
          </a:lstStyle>
          <a:p>
            <a:pPr defTabSz="1088394">
              <a:defRPr/>
            </a:pPr>
            <a:endParaRPr lang="en-US" sz="1600" b="1" dirty="0">
              <a:solidFill>
                <a:prstClr val="black">
                  <a:lumMod val="65000"/>
                  <a:lumOff val="3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r>
              <a:rPr lang="en-US" sz="2000" b="1" dirty="0">
                <a:solidFill>
                  <a:prstClr val="black">
                    <a:lumMod val="75000"/>
                    <a:lumOff val="25000"/>
                  </a:prstClr>
                </a:solidFill>
              </a:rPr>
              <a:t>				</a:t>
            </a: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r>
              <a:rPr lang="en-US" sz="2000" b="1" dirty="0">
                <a:solidFill>
                  <a:prstClr val="black">
                    <a:lumMod val="75000"/>
                    <a:lumOff val="25000"/>
                  </a:prstClr>
                </a:solidFill>
              </a:rPr>
              <a:t>			</a:t>
            </a: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a:p>
            <a:pPr defTabSz="1088394">
              <a:defRPr/>
            </a:pPr>
            <a:endParaRPr lang="en-US" sz="2000" b="1" dirty="0">
              <a:solidFill>
                <a:prstClr val="black">
                  <a:lumMod val="75000"/>
                  <a:lumOff val="25000"/>
                </a:prstClr>
              </a:solidFill>
            </a:endParaRPr>
          </a:p>
        </p:txBody>
      </p:sp>
      <p:sp>
        <p:nvSpPr>
          <p:cNvPr id="6" name="TextBox 9">
            <a:extLst>
              <a:ext uri="{FF2B5EF4-FFF2-40B4-BE49-F238E27FC236}">
                <a16:creationId xmlns:a16="http://schemas.microsoft.com/office/drawing/2014/main" id="{B5A5830E-67D6-36E1-3CFD-60A76FFC6DF0}"/>
              </a:ext>
            </a:extLst>
          </p:cNvPr>
          <p:cNvSpPr txBox="1"/>
          <p:nvPr/>
        </p:nvSpPr>
        <p:spPr>
          <a:xfrm>
            <a:off x="144899" y="1130078"/>
            <a:ext cx="5530898" cy="3877985"/>
          </a:xfrm>
          <a:prstGeom prst="rect">
            <a:avLst/>
          </a:prstGeom>
        </p:spPr>
        <p:txBody>
          <a:bodyPr wrap="square" lIns="0" tIns="0" rIns="0" bIns="0" rtlCol="0" anchor="t">
            <a:spAutoFit/>
          </a:bodyPr>
          <a:lstStyle/>
          <a:p>
            <a:pPr algn="ctr"/>
            <a:r>
              <a:rPr lang="en-US" sz="3600" b="1" dirty="0">
                <a:solidFill>
                  <a:srgbClr val="FFFFFF"/>
                </a:solidFill>
                <a:latin typeface="+mj-lt"/>
              </a:rPr>
              <a:t>County Medi-Cal Administrative Activities (CMAA) </a:t>
            </a:r>
          </a:p>
          <a:p>
            <a:pPr algn="ctr"/>
            <a:r>
              <a:rPr lang="en-US" sz="3600" b="1" dirty="0">
                <a:solidFill>
                  <a:srgbClr val="FFFFFF"/>
                </a:solidFill>
                <a:latin typeface="+mj-lt"/>
              </a:rPr>
              <a:t>Program Overview</a:t>
            </a:r>
          </a:p>
          <a:p>
            <a:pPr algn="ctr"/>
            <a:r>
              <a:rPr lang="en-US" sz="3600" b="1" dirty="0">
                <a:solidFill>
                  <a:srgbClr val="FFFFFF"/>
                </a:solidFill>
                <a:latin typeface="+mj-lt"/>
              </a:rPr>
              <a:t>for</a:t>
            </a:r>
          </a:p>
          <a:p>
            <a:pPr algn="ctr"/>
            <a:r>
              <a:rPr lang="en-US" sz="3600" b="1" dirty="0">
                <a:solidFill>
                  <a:srgbClr val="FFFFFF"/>
                </a:solidFill>
                <a:latin typeface="+mj-lt"/>
              </a:rPr>
              <a:t>Veterans Services Offices</a:t>
            </a:r>
            <a:endParaRPr lang="en-US" sz="1050" b="1" dirty="0">
              <a:latin typeface="+mj-lt"/>
            </a:endParaRPr>
          </a:p>
        </p:txBody>
      </p:sp>
      <p:pic>
        <p:nvPicPr>
          <p:cNvPr id="9" name="Picture 8" descr="Pacific coast highway overlooking beach">
            <a:extLst>
              <a:ext uri="{FF2B5EF4-FFF2-40B4-BE49-F238E27FC236}">
                <a16:creationId xmlns:a16="http://schemas.microsoft.com/office/drawing/2014/main" id="{1E63B92E-5698-4005-7DEC-D4607A693ED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820697" y="1062446"/>
            <a:ext cx="6371770" cy="4251165"/>
          </a:xfrm>
          <a:prstGeom prst="rect">
            <a:avLst/>
          </a:prstGeom>
        </p:spPr>
      </p:pic>
    </p:spTree>
    <p:extLst>
      <p:ext uri="{BB962C8B-B14F-4D97-AF65-F5344CB8AC3E}">
        <p14:creationId xmlns:p14="http://schemas.microsoft.com/office/powerpoint/2010/main" val="349078058"/>
      </p:ext>
    </p:extLst>
  </p:cSld>
  <p:clrMapOvr>
    <a:masterClrMapping/>
  </p:clrMapOvr>
  <mc:AlternateContent xmlns:mc="http://schemas.openxmlformats.org/markup-compatibility/2006" xmlns:p14="http://schemas.microsoft.com/office/powerpoint/2010/main">
    <mc:Choice Requires="p14">
      <p:transition spd="slow" p14:dur="125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3B8FBF28-E3ED-4876-8D35-CD50C923EE25}"/>
              </a:ext>
            </a:extLst>
          </p:cNvPr>
          <p:cNvSpPr txBox="1"/>
          <p:nvPr/>
        </p:nvSpPr>
        <p:spPr>
          <a:xfrm>
            <a:off x="5194386" y="-12815"/>
            <a:ext cx="1803229" cy="584775"/>
          </a:xfrm>
          <a:prstGeom prst="rect">
            <a:avLst/>
          </a:prstGeom>
          <a:noFill/>
        </p:spPr>
        <p:txBody>
          <a:bodyPr wrap="square" rtlCol="0">
            <a:spAutoFit/>
          </a:bodyPr>
          <a:lstStyle/>
          <a:p>
            <a:pPr algn="r"/>
            <a:r>
              <a:rPr lang="en-US" sz="3200" dirty="0">
                <a:solidFill>
                  <a:schemeClr val="bg1"/>
                </a:solidFill>
                <a:latin typeface="Impact" panose="020B0806030902050204" pitchFamily="34" charset="0"/>
                <a:ea typeface="Open Sans Light" panose="020B0306030504020204" pitchFamily="34" charset="0"/>
                <a:cs typeface="Arial" panose="020B0604020202020204" pitchFamily="34" charset="0"/>
              </a:rPr>
              <a:t>COVID-19</a:t>
            </a:r>
            <a:endParaRPr lang="es-UY" sz="3200" dirty="0">
              <a:solidFill>
                <a:schemeClr val="bg1"/>
              </a:solidFill>
              <a:latin typeface="Impact" panose="020B0806030902050204" pitchFamily="34" charset="0"/>
              <a:ea typeface="Open Sans Light" panose="020B03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82DFEA2-C50E-4CDD-A516-E32F5133936C}"/>
              </a:ext>
            </a:extLst>
          </p:cNvPr>
          <p:cNvSpPr/>
          <p:nvPr/>
        </p:nvSpPr>
        <p:spPr>
          <a:xfrm flipV="1">
            <a:off x="0" y="-12815"/>
            <a:ext cx="12192000" cy="1551135"/>
          </a:xfrm>
          <a:prstGeom prst="rect">
            <a:avLst/>
          </a:prstGeom>
          <a:solidFill>
            <a:srgbClr val="2E764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3" name="Google Shape;331;p51">
            <a:extLst>
              <a:ext uri="{FF2B5EF4-FFF2-40B4-BE49-F238E27FC236}">
                <a16:creationId xmlns:a16="http://schemas.microsoft.com/office/drawing/2014/main" id="{CD2DD328-BF07-4091-8876-DF42841F465A}"/>
              </a:ext>
            </a:extLst>
          </p:cNvPr>
          <p:cNvSpPr txBox="1">
            <a:spLocks/>
          </p:cNvSpPr>
          <p:nvPr/>
        </p:nvSpPr>
        <p:spPr>
          <a:xfrm>
            <a:off x="0" y="535900"/>
            <a:ext cx="12103767" cy="7636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entury Gothic" panose="020B0502020202020204" pitchFamily="34" charset="0"/>
              </a:rPr>
              <a:t>What is CMAA?</a:t>
            </a:r>
          </a:p>
        </p:txBody>
      </p:sp>
      <p:sp>
        <p:nvSpPr>
          <p:cNvPr id="2" name="Slide Number Placeholder 15">
            <a:extLst>
              <a:ext uri="{FF2B5EF4-FFF2-40B4-BE49-F238E27FC236}">
                <a16:creationId xmlns:a16="http://schemas.microsoft.com/office/drawing/2014/main" id="{889CE82C-4434-AF00-55E2-7B8FA01726E4}"/>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2</a:t>
            </a:fld>
            <a:endParaRPr lang="en-US" dirty="0"/>
          </a:p>
        </p:txBody>
      </p:sp>
      <p:sp>
        <p:nvSpPr>
          <p:cNvPr id="4" name="Content Placeholder 5">
            <a:extLst>
              <a:ext uri="{FF2B5EF4-FFF2-40B4-BE49-F238E27FC236}">
                <a16:creationId xmlns:a16="http://schemas.microsoft.com/office/drawing/2014/main" id="{D9872904-ADA0-10FC-CCE7-66FB609D3E31}"/>
              </a:ext>
            </a:extLst>
          </p:cNvPr>
          <p:cNvSpPr txBox="1">
            <a:spLocks/>
          </p:cNvSpPr>
          <p:nvPr/>
        </p:nvSpPr>
        <p:spPr>
          <a:xfrm>
            <a:off x="336853" y="1848215"/>
            <a:ext cx="11430060" cy="4546263"/>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2E764C"/>
                </a:solidFill>
                <a:latin typeface="Century Gothic" panose="020B0502020202020204" pitchFamily="34" charset="0"/>
              </a:rPr>
              <a:t>County based Medi-Cal Administrative Activities (CMAA) provides partial federal reimbursement for the cost of performing administrative activities. Example activities include:</a:t>
            </a:r>
          </a:p>
          <a:p>
            <a:pPr marL="0" indent="0">
              <a:buNone/>
            </a:pPr>
            <a:endParaRPr lang="en-US" sz="2400" dirty="0">
              <a:solidFill>
                <a:srgbClr val="2E764C"/>
              </a:solidFill>
              <a:latin typeface="Century Gothic" panose="020B0502020202020204" pitchFamily="34" charset="0"/>
            </a:endParaRPr>
          </a:p>
          <a:p>
            <a:r>
              <a:rPr lang="en-US" sz="2000" dirty="0">
                <a:solidFill>
                  <a:srgbClr val="2E764C"/>
                </a:solidFill>
                <a:latin typeface="Century Gothic" panose="020B0502020202020204" pitchFamily="34" charset="0"/>
              </a:rPr>
              <a:t>Explaining the Medi-Cal program and assisting individuals to enroll</a:t>
            </a:r>
          </a:p>
          <a:p>
            <a:endParaRPr lang="en-US" sz="2000" dirty="0">
              <a:solidFill>
                <a:srgbClr val="2E764C"/>
              </a:solidFill>
              <a:latin typeface="Century Gothic" panose="020B0502020202020204" pitchFamily="34" charset="0"/>
            </a:endParaRPr>
          </a:p>
          <a:p>
            <a:r>
              <a:rPr lang="en-US" sz="2000" dirty="0">
                <a:solidFill>
                  <a:srgbClr val="2E764C"/>
                </a:solidFill>
                <a:latin typeface="Century Gothic" panose="020B0502020202020204" pitchFamily="34" charset="0"/>
              </a:rPr>
              <a:t>Linking individuals to Medi-Cal services through referral, coordination and monitoring</a:t>
            </a:r>
          </a:p>
          <a:p>
            <a:endParaRPr lang="en-US" sz="2000" dirty="0">
              <a:solidFill>
                <a:srgbClr val="2E764C"/>
              </a:solidFill>
              <a:latin typeface="Century Gothic" panose="020B0502020202020204" pitchFamily="34" charset="0"/>
            </a:endParaRPr>
          </a:p>
          <a:p>
            <a:r>
              <a:rPr lang="en-US" sz="2000" dirty="0">
                <a:solidFill>
                  <a:srgbClr val="2E764C"/>
                </a:solidFill>
                <a:latin typeface="Century Gothic" panose="020B0502020202020204" pitchFamily="34" charset="0"/>
              </a:rPr>
              <a:t>Program planning, policy development, and interagency coordination of Medi-Cal services</a:t>
            </a:r>
          </a:p>
          <a:p>
            <a:endParaRPr lang="en-US" sz="2000" dirty="0">
              <a:solidFill>
                <a:srgbClr val="2E764C"/>
              </a:solidFill>
              <a:latin typeface="Century Gothic" panose="020B0502020202020204" pitchFamily="34" charset="0"/>
            </a:endParaRPr>
          </a:p>
        </p:txBody>
      </p:sp>
    </p:spTree>
    <p:extLst>
      <p:ext uri="{BB962C8B-B14F-4D97-AF65-F5344CB8AC3E}">
        <p14:creationId xmlns:p14="http://schemas.microsoft.com/office/powerpoint/2010/main" val="1636697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3B8FBF28-E3ED-4876-8D35-CD50C923EE25}"/>
              </a:ext>
            </a:extLst>
          </p:cNvPr>
          <p:cNvSpPr txBox="1"/>
          <p:nvPr/>
        </p:nvSpPr>
        <p:spPr>
          <a:xfrm>
            <a:off x="5194386" y="-12815"/>
            <a:ext cx="1803229" cy="584775"/>
          </a:xfrm>
          <a:prstGeom prst="rect">
            <a:avLst/>
          </a:prstGeom>
          <a:noFill/>
        </p:spPr>
        <p:txBody>
          <a:bodyPr wrap="square" rtlCol="0">
            <a:spAutoFit/>
          </a:bodyPr>
          <a:lstStyle/>
          <a:p>
            <a:pPr algn="r"/>
            <a:r>
              <a:rPr lang="en-US" sz="3200" dirty="0">
                <a:solidFill>
                  <a:schemeClr val="bg1"/>
                </a:solidFill>
                <a:latin typeface="Impact" panose="020B0806030902050204" pitchFamily="34" charset="0"/>
                <a:ea typeface="Open Sans Light" panose="020B0306030504020204" pitchFamily="34" charset="0"/>
                <a:cs typeface="Arial" panose="020B0604020202020204" pitchFamily="34" charset="0"/>
              </a:rPr>
              <a:t>COVID-19</a:t>
            </a:r>
            <a:endParaRPr lang="es-UY" sz="3200" dirty="0">
              <a:solidFill>
                <a:schemeClr val="bg1"/>
              </a:solidFill>
              <a:latin typeface="Impact" panose="020B0806030902050204" pitchFamily="34" charset="0"/>
              <a:ea typeface="Open Sans Light" panose="020B03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82DFEA2-C50E-4CDD-A516-E32F5133936C}"/>
              </a:ext>
            </a:extLst>
          </p:cNvPr>
          <p:cNvSpPr/>
          <p:nvPr/>
        </p:nvSpPr>
        <p:spPr>
          <a:xfrm flipV="1">
            <a:off x="0" y="-12815"/>
            <a:ext cx="12192000" cy="1551135"/>
          </a:xfrm>
          <a:prstGeom prst="rect">
            <a:avLst/>
          </a:prstGeom>
          <a:solidFill>
            <a:srgbClr val="2E764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3" name="Google Shape;331;p51">
            <a:extLst>
              <a:ext uri="{FF2B5EF4-FFF2-40B4-BE49-F238E27FC236}">
                <a16:creationId xmlns:a16="http://schemas.microsoft.com/office/drawing/2014/main" id="{CD2DD328-BF07-4091-8876-DF42841F465A}"/>
              </a:ext>
            </a:extLst>
          </p:cNvPr>
          <p:cNvSpPr txBox="1">
            <a:spLocks/>
          </p:cNvSpPr>
          <p:nvPr/>
        </p:nvSpPr>
        <p:spPr>
          <a:xfrm>
            <a:off x="0" y="535900"/>
            <a:ext cx="12103767" cy="7636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entury Gothic" panose="020B0502020202020204" pitchFamily="34" charset="0"/>
              </a:rPr>
              <a:t>Unique Funding Opportunity</a:t>
            </a:r>
          </a:p>
        </p:txBody>
      </p:sp>
      <p:sp>
        <p:nvSpPr>
          <p:cNvPr id="4" name="Content Placeholder 5">
            <a:extLst>
              <a:ext uri="{FF2B5EF4-FFF2-40B4-BE49-F238E27FC236}">
                <a16:creationId xmlns:a16="http://schemas.microsoft.com/office/drawing/2014/main" id="{D9872904-ADA0-10FC-CCE7-66FB609D3E31}"/>
              </a:ext>
            </a:extLst>
          </p:cNvPr>
          <p:cNvSpPr txBox="1">
            <a:spLocks/>
          </p:cNvSpPr>
          <p:nvPr/>
        </p:nvSpPr>
        <p:spPr>
          <a:xfrm>
            <a:off x="336853" y="1848215"/>
            <a:ext cx="11430060" cy="4546263"/>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pPr>
            <a:r>
              <a:rPr lang="en-US" sz="2400" dirty="0">
                <a:solidFill>
                  <a:srgbClr val="2E764C"/>
                </a:solidFill>
              </a:rPr>
              <a:t>The CMAA program provides agencies with unrestricted funding, meaning once the reimbursement is received, it can be used for any purpose that supports your organization's mission and goals.</a:t>
            </a:r>
          </a:p>
          <a:p>
            <a:pPr marL="0" indent="0">
              <a:lnSpc>
                <a:spcPct val="200000"/>
              </a:lnSpc>
              <a:buNone/>
            </a:pPr>
            <a:endParaRPr lang="en-US" sz="2400" dirty="0">
              <a:solidFill>
                <a:srgbClr val="2E764C"/>
              </a:solidFill>
              <a:latin typeface="Century Gothic" panose="020B0502020202020204" pitchFamily="34" charset="0"/>
            </a:endParaRPr>
          </a:p>
          <a:p>
            <a:pPr marL="0" indent="0" algn="ctr">
              <a:lnSpc>
                <a:spcPct val="200000"/>
              </a:lnSpc>
              <a:buNone/>
            </a:pPr>
            <a:r>
              <a:rPr lang="en-US" sz="2400" dirty="0">
                <a:solidFill>
                  <a:srgbClr val="2E764C"/>
                </a:solidFill>
              </a:rPr>
              <a:t>FY22/23 = Counties brought in over $115 million for CMAA</a:t>
            </a:r>
          </a:p>
          <a:p>
            <a:pPr marL="0" indent="0">
              <a:lnSpc>
                <a:spcPct val="200000"/>
              </a:lnSpc>
              <a:buNone/>
            </a:pPr>
            <a:endParaRPr lang="en-US" sz="2400" dirty="0">
              <a:solidFill>
                <a:srgbClr val="2E764C"/>
              </a:solidFill>
              <a:latin typeface="Century Gothic" panose="020B0502020202020204" pitchFamily="34" charset="0"/>
            </a:endParaRPr>
          </a:p>
        </p:txBody>
      </p:sp>
      <p:sp>
        <p:nvSpPr>
          <p:cNvPr id="3" name="Slide Number Placeholder 15">
            <a:extLst>
              <a:ext uri="{FF2B5EF4-FFF2-40B4-BE49-F238E27FC236}">
                <a16:creationId xmlns:a16="http://schemas.microsoft.com/office/drawing/2014/main" id="{01B9B076-E436-EF3F-0984-031404375D6C}"/>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3</a:t>
            </a:fld>
            <a:endParaRPr lang="en-US" dirty="0"/>
          </a:p>
        </p:txBody>
      </p:sp>
    </p:spTree>
    <p:extLst>
      <p:ext uri="{BB962C8B-B14F-4D97-AF65-F5344CB8AC3E}">
        <p14:creationId xmlns:p14="http://schemas.microsoft.com/office/powerpoint/2010/main" val="210959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3B8FBF28-E3ED-4876-8D35-CD50C923EE25}"/>
              </a:ext>
            </a:extLst>
          </p:cNvPr>
          <p:cNvSpPr txBox="1"/>
          <p:nvPr/>
        </p:nvSpPr>
        <p:spPr>
          <a:xfrm>
            <a:off x="5194386" y="-12815"/>
            <a:ext cx="1803229" cy="584775"/>
          </a:xfrm>
          <a:prstGeom prst="rect">
            <a:avLst/>
          </a:prstGeom>
          <a:noFill/>
        </p:spPr>
        <p:txBody>
          <a:bodyPr wrap="square" rtlCol="0">
            <a:spAutoFit/>
          </a:bodyPr>
          <a:lstStyle/>
          <a:p>
            <a:pPr algn="r"/>
            <a:r>
              <a:rPr lang="en-US" sz="3200" dirty="0">
                <a:solidFill>
                  <a:schemeClr val="bg1"/>
                </a:solidFill>
                <a:latin typeface="Impact" panose="020B0806030902050204" pitchFamily="34" charset="0"/>
                <a:ea typeface="Open Sans Light" panose="020B0306030504020204" pitchFamily="34" charset="0"/>
                <a:cs typeface="Arial" panose="020B0604020202020204" pitchFamily="34" charset="0"/>
              </a:rPr>
              <a:t>COVID-19</a:t>
            </a:r>
            <a:endParaRPr lang="es-UY" sz="3200" dirty="0">
              <a:solidFill>
                <a:schemeClr val="bg1"/>
              </a:solidFill>
              <a:latin typeface="Impact" panose="020B0806030902050204" pitchFamily="34" charset="0"/>
              <a:ea typeface="Open Sans Light" panose="020B03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82DFEA2-C50E-4CDD-A516-E32F5133936C}"/>
              </a:ext>
            </a:extLst>
          </p:cNvPr>
          <p:cNvSpPr/>
          <p:nvPr/>
        </p:nvSpPr>
        <p:spPr>
          <a:xfrm flipV="1">
            <a:off x="0" y="-12815"/>
            <a:ext cx="12192000" cy="1551135"/>
          </a:xfrm>
          <a:prstGeom prst="rect">
            <a:avLst/>
          </a:prstGeom>
          <a:solidFill>
            <a:srgbClr val="2E764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3" name="Google Shape;331;p51">
            <a:extLst>
              <a:ext uri="{FF2B5EF4-FFF2-40B4-BE49-F238E27FC236}">
                <a16:creationId xmlns:a16="http://schemas.microsoft.com/office/drawing/2014/main" id="{CD2DD328-BF07-4091-8876-DF42841F465A}"/>
              </a:ext>
            </a:extLst>
          </p:cNvPr>
          <p:cNvSpPr txBox="1">
            <a:spLocks/>
          </p:cNvSpPr>
          <p:nvPr/>
        </p:nvSpPr>
        <p:spPr>
          <a:xfrm>
            <a:off x="0" y="535900"/>
            <a:ext cx="12103767" cy="7636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entury Gothic" panose="020B0502020202020204" pitchFamily="34" charset="0"/>
              </a:rPr>
              <a:t>How can County VSOs participate?</a:t>
            </a:r>
          </a:p>
        </p:txBody>
      </p:sp>
      <p:sp>
        <p:nvSpPr>
          <p:cNvPr id="4" name="Content Placeholder 5">
            <a:extLst>
              <a:ext uri="{FF2B5EF4-FFF2-40B4-BE49-F238E27FC236}">
                <a16:creationId xmlns:a16="http://schemas.microsoft.com/office/drawing/2014/main" id="{D9872904-ADA0-10FC-CCE7-66FB609D3E31}"/>
              </a:ext>
            </a:extLst>
          </p:cNvPr>
          <p:cNvSpPr txBox="1">
            <a:spLocks/>
          </p:cNvSpPr>
          <p:nvPr/>
        </p:nvSpPr>
        <p:spPr>
          <a:xfrm>
            <a:off x="336853" y="1848215"/>
            <a:ext cx="11430060" cy="4546263"/>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dirty="0">
              <a:solidFill>
                <a:srgbClr val="2E764C"/>
              </a:solidFill>
              <a:latin typeface="Century Gothic" panose="020B0502020202020204" pitchFamily="34" charset="0"/>
            </a:endParaRPr>
          </a:p>
          <a:p>
            <a:r>
              <a:rPr lang="en-US" sz="2000" dirty="0">
                <a:solidFill>
                  <a:srgbClr val="2E764C"/>
                </a:solidFill>
                <a:latin typeface="Century Gothic" panose="020B0502020202020204" pitchFamily="34" charset="0"/>
              </a:rPr>
              <a:t>County VSOs must work through their County's CMAA program to participate.</a:t>
            </a:r>
          </a:p>
          <a:p>
            <a:pPr marL="0" indent="0">
              <a:buNone/>
            </a:pPr>
            <a:endParaRPr lang="en-US" sz="2000" dirty="0">
              <a:solidFill>
                <a:srgbClr val="2E764C"/>
              </a:solidFill>
              <a:latin typeface="Century Gothic" panose="020B0502020202020204" pitchFamily="34" charset="0"/>
            </a:endParaRPr>
          </a:p>
          <a:p>
            <a:r>
              <a:rPr lang="en-US" sz="2000" b="1" dirty="0">
                <a:solidFill>
                  <a:srgbClr val="2E764C"/>
                </a:solidFill>
                <a:latin typeface="Century Gothic" panose="020B0502020202020204" pitchFamily="34" charset="0"/>
              </a:rPr>
              <a:t>Local Government Authorities(LGAs)</a:t>
            </a:r>
            <a:r>
              <a:rPr lang="en-US" sz="2000" dirty="0">
                <a:solidFill>
                  <a:srgbClr val="2E764C"/>
                </a:solidFill>
                <a:latin typeface="Century Gothic" panose="020B0502020202020204" pitchFamily="34" charset="0"/>
              </a:rPr>
              <a:t> (i.e. County CMAA Program) may directly provide services or subcontract with nonprofit organizations or other local public entities providing services within their geographical region</a:t>
            </a:r>
          </a:p>
          <a:p>
            <a:endParaRPr lang="en-US" sz="2000" dirty="0">
              <a:solidFill>
                <a:srgbClr val="2E764C"/>
              </a:solidFill>
              <a:latin typeface="Century Gothic" panose="020B0502020202020204" pitchFamily="34" charset="0"/>
            </a:endParaRPr>
          </a:p>
          <a:p>
            <a:r>
              <a:rPr lang="en-US" sz="2000" b="1" dirty="0">
                <a:solidFill>
                  <a:srgbClr val="2E764C"/>
                </a:solidFill>
                <a:latin typeface="Century Gothic" panose="020B0502020202020204" pitchFamily="34" charset="0"/>
              </a:rPr>
              <a:t>LGA</a:t>
            </a:r>
            <a:r>
              <a:rPr lang="en-US" sz="2000" dirty="0">
                <a:solidFill>
                  <a:srgbClr val="2E764C"/>
                </a:solidFill>
                <a:latin typeface="Century Gothic" panose="020B0502020202020204" pitchFamily="34" charset="0"/>
              </a:rPr>
              <a:t> submits claim unit plans to the Department of Health Care Services (DHCS) for approval and invoices to receive reimbursement for CMAA Activities</a:t>
            </a:r>
          </a:p>
          <a:p>
            <a:endParaRPr lang="en-US" sz="2000" dirty="0">
              <a:solidFill>
                <a:srgbClr val="2E764C"/>
              </a:solidFill>
              <a:latin typeface="Century Gothic" panose="020B0502020202020204" pitchFamily="34" charset="0"/>
            </a:endParaRPr>
          </a:p>
          <a:p>
            <a:endParaRPr lang="en-US" sz="2000" dirty="0">
              <a:solidFill>
                <a:srgbClr val="2E764C"/>
              </a:solidFill>
              <a:latin typeface="Century Gothic" panose="020B0502020202020204" pitchFamily="34" charset="0"/>
            </a:endParaRPr>
          </a:p>
          <a:p>
            <a:pPr marL="0" indent="0">
              <a:buNone/>
            </a:pPr>
            <a:endParaRPr lang="en-US" sz="2000" dirty="0">
              <a:solidFill>
                <a:srgbClr val="2E764C"/>
              </a:solidFill>
              <a:latin typeface="Century Gothic" panose="020B0502020202020204" pitchFamily="34" charset="0"/>
            </a:endParaRPr>
          </a:p>
          <a:p>
            <a:pPr marL="0" indent="0">
              <a:buNone/>
            </a:pPr>
            <a:endParaRPr lang="en-US" sz="2400" dirty="0">
              <a:solidFill>
                <a:srgbClr val="2E764C"/>
              </a:solidFill>
              <a:latin typeface="Century Gothic" panose="020B0502020202020204" pitchFamily="34" charset="0"/>
            </a:endParaRPr>
          </a:p>
        </p:txBody>
      </p:sp>
      <p:sp>
        <p:nvSpPr>
          <p:cNvPr id="3" name="Slide Number Placeholder 15">
            <a:extLst>
              <a:ext uri="{FF2B5EF4-FFF2-40B4-BE49-F238E27FC236}">
                <a16:creationId xmlns:a16="http://schemas.microsoft.com/office/drawing/2014/main" id="{E64C8B95-086A-272A-B5FB-2D8A30C374F2}"/>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4</a:t>
            </a:fld>
            <a:endParaRPr lang="en-US" dirty="0"/>
          </a:p>
        </p:txBody>
      </p:sp>
    </p:spTree>
    <p:extLst>
      <p:ext uri="{BB962C8B-B14F-4D97-AF65-F5344CB8AC3E}">
        <p14:creationId xmlns:p14="http://schemas.microsoft.com/office/powerpoint/2010/main" val="3264395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3B8FBF28-E3ED-4876-8D35-CD50C923EE25}"/>
              </a:ext>
            </a:extLst>
          </p:cNvPr>
          <p:cNvSpPr txBox="1"/>
          <p:nvPr/>
        </p:nvSpPr>
        <p:spPr>
          <a:xfrm>
            <a:off x="5194386" y="-12815"/>
            <a:ext cx="1803229" cy="584775"/>
          </a:xfrm>
          <a:prstGeom prst="rect">
            <a:avLst/>
          </a:prstGeom>
          <a:noFill/>
        </p:spPr>
        <p:txBody>
          <a:bodyPr wrap="square" rtlCol="0">
            <a:spAutoFit/>
          </a:bodyPr>
          <a:lstStyle/>
          <a:p>
            <a:pPr algn="r"/>
            <a:r>
              <a:rPr lang="en-US" sz="3200" dirty="0">
                <a:solidFill>
                  <a:schemeClr val="bg1"/>
                </a:solidFill>
                <a:latin typeface="Impact" panose="020B0806030902050204" pitchFamily="34" charset="0"/>
                <a:ea typeface="Open Sans Light" panose="020B0306030504020204" pitchFamily="34" charset="0"/>
                <a:cs typeface="Arial" panose="020B0604020202020204" pitchFamily="34" charset="0"/>
              </a:rPr>
              <a:t>COVID-19</a:t>
            </a:r>
            <a:endParaRPr lang="es-UY" sz="3200" dirty="0">
              <a:solidFill>
                <a:schemeClr val="bg1"/>
              </a:solidFill>
              <a:latin typeface="Impact" panose="020B0806030902050204" pitchFamily="34" charset="0"/>
              <a:ea typeface="Open Sans Light" panose="020B03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82DFEA2-C50E-4CDD-A516-E32F5133936C}"/>
              </a:ext>
            </a:extLst>
          </p:cNvPr>
          <p:cNvSpPr/>
          <p:nvPr/>
        </p:nvSpPr>
        <p:spPr>
          <a:xfrm flipV="1">
            <a:off x="0" y="-12815"/>
            <a:ext cx="12192000" cy="1551135"/>
          </a:xfrm>
          <a:prstGeom prst="rect">
            <a:avLst/>
          </a:prstGeom>
          <a:solidFill>
            <a:srgbClr val="2E764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3" name="Google Shape;331;p51">
            <a:extLst>
              <a:ext uri="{FF2B5EF4-FFF2-40B4-BE49-F238E27FC236}">
                <a16:creationId xmlns:a16="http://schemas.microsoft.com/office/drawing/2014/main" id="{CD2DD328-BF07-4091-8876-DF42841F465A}"/>
              </a:ext>
            </a:extLst>
          </p:cNvPr>
          <p:cNvSpPr txBox="1">
            <a:spLocks/>
          </p:cNvSpPr>
          <p:nvPr/>
        </p:nvSpPr>
        <p:spPr>
          <a:xfrm>
            <a:off x="0" y="535900"/>
            <a:ext cx="12103767" cy="7636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entury Gothic" panose="020B0502020202020204" pitchFamily="34" charset="0"/>
              </a:rPr>
              <a:t>Non-Participating Counties</a:t>
            </a:r>
          </a:p>
        </p:txBody>
      </p:sp>
      <p:sp>
        <p:nvSpPr>
          <p:cNvPr id="4" name="Content Placeholder 5">
            <a:extLst>
              <a:ext uri="{FF2B5EF4-FFF2-40B4-BE49-F238E27FC236}">
                <a16:creationId xmlns:a16="http://schemas.microsoft.com/office/drawing/2014/main" id="{D9872904-ADA0-10FC-CCE7-66FB609D3E31}"/>
              </a:ext>
            </a:extLst>
          </p:cNvPr>
          <p:cNvSpPr txBox="1">
            <a:spLocks/>
          </p:cNvSpPr>
          <p:nvPr/>
        </p:nvSpPr>
        <p:spPr>
          <a:xfrm>
            <a:off x="3415472" y="1644130"/>
            <a:ext cx="9847683" cy="4709250"/>
          </a:xfrm>
          <a:prstGeom prst="rect">
            <a:avLst/>
          </a:prstGeom>
        </p:spPr>
        <p:txBody>
          <a:bodyPr numCol="3"/>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spcBef>
                <a:spcPts val="0"/>
              </a:spcBef>
              <a:spcAft>
                <a:spcPts val="0"/>
              </a:spcAft>
            </a:pPr>
            <a:r>
              <a:rPr lang="en-US" dirty="0">
                <a:solidFill>
                  <a:srgbClr val="2E764C"/>
                </a:solidFill>
                <a:latin typeface="Century Gothic" panose="020B0502020202020204" pitchFamily="34" charset="0"/>
              </a:rPr>
              <a:t>Alpine</a:t>
            </a:r>
          </a:p>
          <a:p>
            <a:pPr marL="0" marR="0" indent="0">
              <a:spcBef>
                <a:spcPts val="0"/>
              </a:spcBef>
              <a:spcAft>
                <a:spcPts val="0"/>
              </a:spcAft>
              <a:buNone/>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Butte</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Del Norte</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Fresno</a:t>
            </a:r>
          </a:p>
          <a:p>
            <a:pPr marL="0" marR="0" indent="0">
              <a:spcBef>
                <a:spcPts val="0"/>
              </a:spcBef>
              <a:spcAft>
                <a:spcPts val="0"/>
              </a:spcAft>
              <a:buNone/>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Kings</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Mendocino</a:t>
            </a:r>
          </a:p>
          <a:p>
            <a:pPr marL="0" marR="0" indent="0">
              <a:spcBef>
                <a:spcPts val="0"/>
              </a:spcBef>
              <a:spcAft>
                <a:spcPts val="0"/>
              </a:spcAft>
              <a:buNone/>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Modoc</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San Benito</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San Bernardino</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Sierra – process of starting</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Solano</a:t>
            </a:r>
          </a:p>
          <a:p>
            <a:pPr marL="0" marR="0">
              <a:spcBef>
                <a:spcPts val="0"/>
              </a:spcBef>
              <a:spcAft>
                <a:spcPts val="0"/>
              </a:spcAft>
            </a:pPr>
            <a:endParaRPr lang="en-US" dirty="0">
              <a:solidFill>
                <a:srgbClr val="2E764C"/>
              </a:solidFill>
              <a:latin typeface="Century Gothic" panose="020B0502020202020204" pitchFamily="34" charset="0"/>
            </a:endParaRPr>
          </a:p>
          <a:p>
            <a:pPr marL="0" marR="0">
              <a:spcBef>
                <a:spcPts val="0"/>
              </a:spcBef>
              <a:spcAft>
                <a:spcPts val="0"/>
              </a:spcAft>
            </a:pPr>
            <a:r>
              <a:rPr lang="en-US" dirty="0">
                <a:solidFill>
                  <a:srgbClr val="2E764C"/>
                </a:solidFill>
                <a:latin typeface="Century Gothic" panose="020B0502020202020204" pitchFamily="34" charset="0"/>
              </a:rPr>
              <a:t>Tehama</a:t>
            </a:r>
          </a:p>
          <a:p>
            <a:endParaRPr lang="en-US" dirty="0">
              <a:solidFill>
                <a:srgbClr val="2E764C"/>
              </a:solidFill>
              <a:latin typeface="Century Gothic" panose="020B0502020202020204" pitchFamily="34" charset="0"/>
            </a:endParaRPr>
          </a:p>
          <a:p>
            <a:pPr marL="0" indent="0">
              <a:buNone/>
            </a:pPr>
            <a:endParaRPr lang="en-US" dirty="0">
              <a:solidFill>
                <a:srgbClr val="2E764C"/>
              </a:solidFill>
              <a:latin typeface="Century Gothic" panose="020B0502020202020204" pitchFamily="34" charset="0"/>
            </a:endParaRPr>
          </a:p>
          <a:p>
            <a:pPr marL="0" indent="0">
              <a:buNone/>
            </a:pPr>
            <a:endParaRPr lang="en-US" sz="1600" dirty="0">
              <a:solidFill>
                <a:srgbClr val="2E764C"/>
              </a:solidFill>
              <a:latin typeface="Century Gothic" panose="020B0502020202020204" pitchFamily="34" charset="0"/>
            </a:endParaRPr>
          </a:p>
        </p:txBody>
      </p:sp>
      <p:sp>
        <p:nvSpPr>
          <p:cNvPr id="3" name="Slide Number Placeholder 15">
            <a:extLst>
              <a:ext uri="{FF2B5EF4-FFF2-40B4-BE49-F238E27FC236}">
                <a16:creationId xmlns:a16="http://schemas.microsoft.com/office/drawing/2014/main" id="{E64C8B95-086A-272A-B5FB-2D8A30C374F2}"/>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5</a:t>
            </a:fld>
            <a:endParaRPr lang="en-US" dirty="0"/>
          </a:p>
        </p:txBody>
      </p:sp>
    </p:spTree>
    <p:extLst>
      <p:ext uri="{BB962C8B-B14F-4D97-AF65-F5344CB8AC3E}">
        <p14:creationId xmlns:p14="http://schemas.microsoft.com/office/powerpoint/2010/main" val="2274503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2487C6-FE5E-F87A-8709-CC60A97EACB0}"/>
              </a:ext>
            </a:extLst>
          </p:cNvPr>
          <p:cNvSpPr txBox="1"/>
          <p:nvPr/>
        </p:nvSpPr>
        <p:spPr>
          <a:xfrm>
            <a:off x="406400" y="245534"/>
            <a:ext cx="9677260" cy="492443"/>
          </a:xfrm>
          <a:prstGeom prst="rect">
            <a:avLst/>
          </a:prstGeom>
        </p:spPr>
        <p:txBody>
          <a:bodyPr wrap="square" lIns="0" tIns="0" rIns="0" bIns="0" rtlCol="0" anchor="t">
            <a:spAutoFit/>
          </a:bodyPr>
          <a:lstStyle/>
          <a:p>
            <a:r>
              <a:rPr lang="en-US" sz="3200" b="1" dirty="0">
                <a:solidFill>
                  <a:srgbClr val="328264"/>
                </a:solidFill>
                <a:latin typeface="+mj-lt"/>
              </a:rPr>
              <a:t>CMAA Claimable Activities</a:t>
            </a:r>
            <a:endParaRPr lang="en-US" sz="3200" b="1" dirty="0">
              <a:latin typeface="+mj-lt"/>
            </a:endParaRPr>
          </a:p>
        </p:txBody>
      </p:sp>
      <p:sp>
        <p:nvSpPr>
          <p:cNvPr id="7" name="TextBox 6">
            <a:extLst>
              <a:ext uri="{FF2B5EF4-FFF2-40B4-BE49-F238E27FC236}">
                <a16:creationId xmlns:a16="http://schemas.microsoft.com/office/drawing/2014/main" id="{575189FE-E24F-0FC2-557D-405963CE7EBE}"/>
              </a:ext>
            </a:extLst>
          </p:cNvPr>
          <p:cNvSpPr txBox="1"/>
          <p:nvPr/>
        </p:nvSpPr>
        <p:spPr>
          <a:xfrm>
            <a:off x="617600" y="880482"/>
            <a:ext cx="9956098" cy="5262979"/>
          </a:xfrm>
          <a:prstGeom prst="rect">
            <a:avLst/>
          </a:prstGeom>
          <a:noFill/>
        </p:spPr>
        <p:txBody>
          <a:bodyPr wrap="square">
            <a:spAutoFit/>
          </a:bodyPr>
          <a:lstStyle>
            <a:defPPr>
              <a:defRPr lang="en-US"/>
            </a:defPPr>
            <a:lvl1pPr marL="285750" indent="-285750">
              <a:buFont typeface="Arial" panose="020B0604020202020204" pitchFamily="34" charset="0"/>
              <a:buChar char="•"/>
              <a:defRPr sz="2400"/>
            </a:lvl1pPr>
          </a:lstStyle>
          <a:p>
            <a:r>
              <a:rPr lang="en-US" dirty="0"/>
              <a:t>The time spent in an initial interview with a Veteran discussing Medi-Cal benefits.</a:t>
            </a:r>
          </a:p>
          <a:p>
            <a:pPr marL="0" indent="0">
              <a:buNone/>
            </a:pPr>
            <a:endParaRPr lang="en-US" dirty="0"/>
          </a:p>
          <a:p>
            <a:r>
              <a:rPr lang="en-US" dirty="0"/>
              <a:t>The time spent at an outreach event(e.g. Veterans Stand Down Event, Rotary Club) discussing Medi-Cal and its benefits.</a:t>
            </a:r>
          </a:p>
          <a:p>
            <a:endParaRPr lang="en-US" dirty="0"/>
          </a:p>
          <a:p>
            <a:r>
              <a:rPr lang="en-US" dirty="0"/>
              <a:t>Ordering medical records to coordinate care to medical provider. </a:t>
            </a:r>
          </a:p>
          <a:p>
            <a:endParaRPr lang="en-US" dirty="0"/>
          </a:p>
          <a:p>
            <a:r>
              <a:rPr lang="en-US" dirty="0"/>
              <a:t>Coordinating home health care, prescriptions, medical equipment, mental health, or substance disorder treatment. </a:t>
            </a:r>
          </a:p>
          <a:p>
            <a:endParaRPr lang="en-US" dirty="0"/>
          </a:p>
          <a:p>
            <a:r>
              <a:rPr lang="en-US" dirty="0"/>
              <a:t>Arranging transportation(but not providing) to mental, physical, dental, and substance disorder treatment services.</a:t>
            </a:r>
          </a:p>
        </p:txBody>
      </p:sp>
      <p:sp>
        <p:nvSpPr>
          <p:cNvPr id="3" name="Slide Number Placeholder 15">
            <a:extLst>
              <a:ext uri="{FF2B5EF4-FFF2-40B4-BE49-F238E27FC236}">
                <a16:creationId xmlns:a16="http://schemas.microsoft.com/office/drawing/2014/main" id="{4721DFF0-8309-1084-E3A5-A4912AB761D0}"/>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6</a:t>
            </a:fld>
            <a:endParaRPr lang="en-US" dirty="0"/>
          </a:p>
        </p:txBody>
      </p:sp>
    </p:spTree>
    <p:extLst>
      <p:ext uri="{BB962C8B-B14F-4D97-AF65-F5344CB8AC3E}">
        <p14:creationId xmlns:p14="http://schemas.microsoft.com/office/powerpoint/2010/main" val="2823956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2487C6-FE5E-F87A-8709-CC60A97EACB0}"/>
              </a:ext>
            </a:extLst>
          </p:cNvPr>
          <p:cNvSpPr txBox="1"/>
          <p:nvPr/>
        </p:nvSpPr>
        <p:spPr>
          <a:xfrm>
            <a:off x="406400" y="245534"/>
            <a:ext cx="9677260" cy="677108"/>
          </a:xfrm>
          <a:prstGeom prst="rect">
            <a:avLst/>
          </a:prstGeom>
        </p:spPr>
        <p:txBody>
          <a:bodyPr wrap="square" lIns="0" tIns="0" rIns="0" bIns="0" rtlCol="0" anchor="t">
            <a:spAutoFit/>
          </a:bodyPr>
          <a:lstStyle>
            <a:defPPr>
              <a:defRPr lang="en-US"/>
            </a:defPPr>
            <a:lvl1pPr>
              <a:defRPr sz="3200" b="1">
                <a:solidFill>
                  <a:srgbClr val="328264"/>
                </a:solidFill>
                <a:latin typeface="+mj-lt"/>
              </a:defRPr>
            </a:lvl1pPr>
          </a:lstStyle>
          <a:p>
            <a:r>
              <a:rPr lang="en-US" dirty="0"/>
              <a:t>CMAA Claimable Activities</a:t>
            </a:r>
          </a:p>
        </p:txBody>
      </p:sp>
      <p:sp>
        <p:nvSpPr>
          <p:cNvPr id="3" name="Slide Number Placeholder 15">
            <a:extLst>
              <a:ext uri="{FF2B5EF4-FFF2-40B4-BE49-F238E27FC236}">
                <a16:creationId xmlns:a16="http://schemas.microsoft.com/office/drawing/2014/main" id="{649700CE-B393-5778-3094-70C5EE9C688A}"/>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7</a:t>
            </a:fld>
            <a:endParaRPr lang="en-US" dirty="0"/>
          </a:p>
        </p:txBody>
      </p:sp>
      <p:sp>
        <p:nvSpPr>
          <p:cNvPr id="6" name="TextBox 5">
            <a:extLst>
              <a:ext uri="{FF2B5EF4-FFF2-40B4-BE49-F238E27FC236}">
                <a16:creationId xmlns:a16="http://schemas.microsoft.com/office/drawing/2014/main" id="{30DEC00E-E41E-41CC-0E55-6CDFFE4FA5C6}"/>
              </a:ext>
            </a:extLst>
          </p:cNvPr>
          <p:cNvSpPr txBox="1"/>
          <p:nvPr/>
        </p:nvSpPr>
        <p:spPr>
          <a:xfrm>
            <a:off x="617600" y="880482"/>
            <a:ext cx="9956098" cy="5262979"/>
          </a:xfrm>
          <a:prstGeom prst="rect">
            <a:avLst/>
          </a:prstGeom>
          <a:noFill/>
        </p:spPr>
        <p:txBody>
          <a:bodyPr wrap="square">
            <a:spAutoFit/>
          </a:bodyPr>
          <a:lstStyle>
            <a:defPPr>
              <a:defRPr lang="en-US"/>
            </a:defPPr>
            <a:lvl1pPr marL="285750" indent="-285750">
              <a:buFont typeface="Arial" panose="020B0604020202020204" pitchFamily="34" charset="0"/>
              <a:buChar char="•"/>
              <a:defRPr sz="2400"/>
            </a:lvl1pPr>
          </a:lstStyle>
          <a:p>
            <a:pPr marL="285750" indent="-285750">
              <a:buFont typeface="Arial" panose="020B0604020202020204" pitchFamily="34" charset="0"/>
              <a:buChar char="•"/>
            </a:pPr>
            <a:r>
              <a:rPr lang="en-US" sz="2400" dirty="0"/>
              <a:t>Case management meetings to discuss health care needs of an individual.</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Assisting with a Medi-Cal application or referring individual where to get assistance with the application.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Attending CalVet meeting, discussing shortage of mental health services for Veterans in rural areas.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Attending VA Hospital workgroup discussing medical services.</a:t>
            </a:r>
          </a:p>
          <a:p>
            <a:endParaRPr lang="en-US" dirty="0"/>
          </a:p>
        </p:txBody>
      </p:sp>
    </p:spTree>
    <p:extLst>
      <p:ext uri="{BB962C8B-B14F-4D97-AF65-F5344CB8AC3E}">
        <p14:creationId xmlns:p14="http://schemas.microsoft.com/office/powerpoint/2010/main" val="2478038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3B8FBF28-E3ED-4876-8D35-CD50C923EE25}"/>
              </a:ext>
            </a:extLst>
          </p:cNvPr>
          <p:cNvSpPr txBox="1"/>
          <p:nvPr/>
        </p:nvSpPr>
        <p:spPr>
          <a:xfrm>
            <a:off x="5194386" y="-12815"/>
            <a:ext cx="1803229" cy="584775"/>
          </a:xfrm>
          <a:prstGeom prst="rect">
            <a:avLst/>
          </a:prstGeom>
          <a:noFill/>
        </p:spPr>
        <p:txBody>
          <a:bodyPr wrap="square" rtlCol="0">
            <a:spAutoFit/>
          </a:bodyPr>
          <a:lstStyle/>
          <a:p>
            <a:pPr algn="r"/>
            <a:r>
              <a:rPr lang="en-US" sz="3200" dirty="0">
                <a:solidFill>
                  <a:schemeClr val="bg1"/>
                </a:solidFill>
                <a:latin typeface="Impact" panose="020B0806030902050204" pitchFamily="34" charset="0"/>
                <a:ea typeface="Open Sans Light" panose="020B0306030504020204" pitchFamily="34" charset="0"/>
                <a:cs typeface="Arial" panose="020B0604020202020204" pitchFamily="34" charset="0"/>
              </a:rPr>
              <a:t>COVID-19</a:t>
            </a:r>
            <a:endParaRPr lang="es-UY" sz="3200" dirty="0">
              <a:solidFill>
                <a:schemeClr val="bg1"/>
              </a:solidFill>
              <a:latin typeface="Impact" panose="020B0806030902050204" pitchFamily="34" charset="0"/>
              <a:ea typeface="Open Sans Light" panose="020B03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82DFEA2-C50E-4CDD-A516-E32F5133936C}"/>
              </a:ext>
            </a:extLst>
          </p:cNvPr>
          <p:cNvSpPr/>
          <p:nvPr/>
        </p:nvSpPr>
        <p:spPr>
          <a:xfrm flipV="1">
            <a:off x="0" y="-1879"/>
            <a:ext cx="12192000" cy="1551135"/>
          </a:xfrm>
          <a:prstGeom prst="rect">
            <a:avLst/>
          </a:prstGeom>
          <a:solidFill>
            <a:srgbClr val="2E764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3" name="Google Shape;331;p51">
            <a:extLst>
              <a:ext uri="{FF2B5EF4-FFF2-40B4-BE49-F238E27FC236}">
                <a16:creationId xmlns:a16="http://schemas.microsoft.com/office/drawing/2014/main" id="{CD2DD328-BF07-4091-8876-DF42841F465A}"/>
              </a:ext>
            </a:extLst>
          </p:cNvPr>
          <p:cNvSpPr txBox="1">
            <a:spLocks/>
          </p:cNvSpPr>
          <p:nvPr/>
        </p:nvSpPr>
        <p:spPr>
          <a:xfrm>
            <a:off x="0" y="372232"/>
            <a:ext cx="12103767" cy="7636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entury Gothic" panose="020B0502020202020204" pitchFamily="34" charset="0"/>
              </a:rPr>
              <a:t>Time Study Process</a:t>
            </a:r>
          </a:p>
        </p:txBody>
      </p:sp>
      <p:grpSp>
        <p:nvGrpSpPr>
          <p:cNvPr id="4" name="Group 3">
            <a:extLst>
              <a:ext uri="{FF2B5EF4-FFF2-40B4-BE49-F238E27FC236}">
                <a16:creationId xmlns:a16="http://schemas.microsoft.com/office/drawing/2014/main" id="{F0BF1B26-BC1E-A0F1-30C2-2762A84FC180}"/>
              </a:ext>
            </a:extLst>
          </p:cNvPr>
          <p:cNvGrpSpPr/>
          <p:nvPr/>
        </p:nvGrpSpPr>
        <p:grpSpPr>
          <a:xfrm>
            <a:off x="2317644" y="1591133"/>
            <a:ext cx="7556707" cy="4698790"/>
            <a:chOff x="2792638" y="1760400"/>
            <a:chExt cx="6355510" cy="3665710"/>
          </a:xfrm>
        </p:grpSpPr>
        <p:pic>
          <p:nvPicPr>
            <p:cNvPr id="5" name="Picture 4">
              <a:extLst>
                <a:ext uri="{FF2B5EF4-FFF2-40B4-BE49-F238E27FC236}">
                  <a16:creationId xmlns:a16="http://schemas.microsoft.com/office/drawing/2014/main" id="{BE277147-67DA-2484-DB5A-C2EF8DC655FF}"/>
                </a:ext>
              </a:extLst>
            </p:cNvPr>
            <p:cNvPicPr>
              <a:picLocks noChangeAspect="1"/>
            </p:cNvPicPr>
            <p:nvPr/>
          </p:nvPicPr>
          <p:blipFill rotWithShape="1">
            <a:blip r:embed="rId3"/>
            <a:srcRect b="15401"/>
            <a:stretch/>
          </p:blipFill>
          <p:spPr>
            <a:xfrm>
              <a:off x="2792638" y="1760400"/>
              <a:ext cx="6355510" cy="3661136"/>
            </a:xfrm>
            <a:prstGeom prst="rect">
              <a:avLst/>
            </a:prstGeom>
          </p:spPr>
        </p:pic>
        <p:pic>
          <p:nvPicPr>
            <p:cNvPr id="6" name="Picture 5">
              <a:extLst>
                <a:ext uri="{FF2B5EF4-FFF2-40B4-BE49-F238E27FC236}">
                  <a16:creationId xmlns:a16="http://schemas.microsoft.com/office/drawing/2014/main" id="{13ABB10E-E84D-ABB5-23A6-6B6FC7DBF9B2}"/>
                </a:ext>
              </a:extLst>
            </p:cNvPr>
            <p:cNvPicPr>
              <a:picLocks noChangeAspect="1"/>
            </p:cNvPicPr>
            <p:nvPr/>
          </p:nvPicPr>
          <p:blipFill>
            <a:blip r:embed="rId4"/>
            <a:stretch>
              <a:fillRect/>
            </a:stretch>
          </p:blipFill>
          <p:spPr>
            <a:xfrm flipH="1">
              <a:off x="2912078" y="2763297"/>
              <a:ext cx="185894" cy="2662813"/>
            </a:xfrm>
            <a:prstGeom prst="rect">
              <a:avLst/>
            </a:prstGeom>
          </p:spPr>
        </p:pic>
      </p:grpSp>
      <p:sp>
        <p:nvSpPr>
          <p:cNvPr id="3" name="Slide Number Placeholder 15">
            <a:extLst>
              <a:ext uri="{FF2B5EF4-FFF2-40B4-BE49-F238E27FC236}">
                <a16:creationId xmlns:a16="http://schemas.microsoft.com/office/drawing/2014/main" id="{47FC3B4A-B273-BB8A-4939-F86C9949EBC2}"/>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CACVSO- CMAA Program Overview I  </a:t>
            </a:r>
            <a:fld id="{380CE101-6822-4B28-A7C9-FEBE5970DAF0}" type="slidenum">
              <a:rPr lang="en-US"/>
              <a:pPr/>
              <a:t>8</a:t>
            </a:fld>
            <a:endParaRPr lang="en-US" dirty="0"/>
          </a:p>
        </p:txBody>
      </p:sp>
      <p:sp>
        <p:nvSpPr>
          <p:cNvPr id="2" name="TextBox 1">
            <a:extLst>
              <a:ext uri="{FF2B5EF4-FFF2-40B4-BE49-F238E27FC236}">
                <a16:creationId xmlns:a16="http://schemas.microsoft.com/office/drawing/2014/main" id="{A2700C35-185C-A143-A7AC-A444526742CC}"/>
              </a:ext>
            </a:extLst>
          </p:cNvPr>
          <p:cNvSpPr txBox="1"/>
          <p:nvPr/>
        </p:nvSpPr>
        <p:spPr>
          <a:xfrm>
            <a:off x="162062" y="2876669"/>
            <a:ext cx="2084575" cy="2462213"/>
          </a:xfrm>
          <a:prstGeom prst="rect">
            <a:avLst/>
          </a:prstGeom>
        </p:spPr>
        <p:txBody>
          <a:bodyPr wrap="square" lIns="0" tIns="0" rIns="0" bIns="0" rtlCol="0" anchor="t">
            <a:spAutoFit/>
          </a:bodyPr>
          <a:lstStyle>
            <a:defPPr>
              <a:defRPr lang="en-US"/>
            </a:defPPr>
            <a:lvl1pPr>
              <a:defRPr sz="3200" b="1">
                <a:solidFill>
                  <a:srgbClr val="328264"/>
                </a:solidFill>
                <a:latin typeface="+mj-lt"/>
              </a:defRPr>
            </a:lvl1pPr>
          </a:lstStyle>
          <a:p>
            <a:pPr algn="ctr"/>
            <a:r>
              <a:rPr lang="en-US" dirty="0"/>
              <a:t>Sample Electronic Time Study System</a:t>
            </a:r>
          </a:p>
        </p:txBody>
      </p:sp>
    </p:spTree>
    <p:extLst>
      <p:ext uri="{BB962C8B-B14F-4D97-AF65-F5344CB8AC3E}">
        <p14:creationId xmlns:p14="http://schemas.microsoft.com/office/powerpoint/2010/main" val="1509386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331;p51">
            <a:extLst>
              <a:ext uri="{FF2B5EF4-FFF2-40B4-BE49-F238E27FC236}">
                <a16:creationId xmlns:a16="http://schemas.microsoft.com/office/drawing/2014/main" id="{CD2DD328-BF07-4091-8876-DF42841F465A}"/>
              </a:ext>
            </a:extLst>
          </p:cNvPr>
          <p:cNvSpPr txBox="1">
            <a:spLocks/>
          </p:cNvSpPr>
          <p:nvPr/>
        </p:nvSpPr>
        <p:spPr>
          <a:xfrm>
            <a:off x="348480" y="2009210"/>
            <a:ext cx="4720856" cy="1763017"/>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rgbClr val="2E764C"/>
                </a:solidFill>
                <a:latin typeface="Century Gothic" panose="020B0502020202020204" pitchFamily="34" charset="0"/>
              </a:rPr>
              <a:t>ANNUAL INVOICING</a:t>
            </a:r>
          </a:p>
          <a:p>
            <a:pPr algn="ctr"/>
            <a:r>
              <a:rPr lang="en-US" sz="3200" i="1" dirty="0">
                <a:solidFill>
                  <a:srgbClr val="2E764C"/>
                </a:solidFill>
                <a:latin typeface="Century Gothic" panose="020B0502020202020204" pitchFamily="34" charset="0"/>
              </a:rPr>
              <a:t>by quarter</a:t>
            </a:r>
            <a:endParaRPr lang="en-US" sz="2800" i="1" dirty="0">
              <a:solidFill>
                <a:srgbClr val="2E764C"/>
              </a:solidFill>
              <a:latin typeface="Century Gothic" panose="020B0502020202020204" pitchFamily="34" charset="0"/>
            </a:endParaRPr>
          </a:p>
        </p:txBody>
      </p:sp>
      <p:grpSp>
        <p:nvGrpSpPr>
          <p:cNvPr id="23" name="Group 22">
            <a:extLst>
              <a:ext uri="{FF2B5EF4-FFF2-40B4-BE49-F238E27FC236}">
                <a16:creationId xmlns:a16="http://schemas.microsoft.com/office/drawing/2014/main" id="{CD084BE7-682F-DF54-BCF0-F6D632F4C84B}"/>
              </a:ext>
            </a:extLst>
          </p:cNvPr>
          <p:cNvGrpSpPr/>
          <p:nvPr/>
        </p:nvGrpSpPr>
        <p:grpSpPr>
          <a:xfrm>
            <a:off x="4075029" y="173189"/>
            <a:ext cx="8506513" cy="6008689"/>
            <a:chOff x="4780844" y="186741"/>
            <a:chExt cx="8506513" cy="6008689"/>
          </a:xfrm>
        </p:grpSpPr>
        <p:graphicFrame>
          <p:nvGraphicFramePr>
            <p:cNvPr id="7" name="Diagram 6">
              <a:extLst>
                <a:ext uri="{FF2B5EF4-FFF2-40B4-BE49-F238E27FC236}">
                  <a16:creationId xmlns:a16="http://schemas.microsoft.com/office/drawing/2014/main" id="{F9432CB3-A90E-6F2D-DCD5-2955AEB3FD74}"/>
                </a:ext>
              </a:extLst>
            </p:cNvPr>
            <p:cNvGraphicFramePr/>
            <p:nvPr>
              <p:extLst>
                <p:ext uri="{D42A27DB-BD31-4B8C-83A1-F6EECF244321}">
                  <p14:modId xmlns:p14="http://schemas.microsoft.com/office/powerpoint/2010/main" val="2764426216"/>
                </p:ext>
              </p:extLst>
            </p:nvPr>
          </p:nvGraphicFramePr>
          <p:xfrm>
            <a:off x="4780844" y="186741"/>
            <a:ext cx="8506513" cy="60086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 name="Graphic 50" descr="Dollar">
              <a:extLst>
                <a:ext uri="{FF2B5EF4-FFF2-40B4-BE49-F238E27FC236}">
                  <a16:creationId xmlns:a16="http://schemas.microsoft.com/office/drawing/2014/main" id="{6075A448-8C61-4394-9922-1C0889B5ACE1}"/>
                </a:ext>
              </a:extLst>
            </p:cNvPr>
            <p:cNvPicPr>
              <a:picLocks noChangeAspect="1"/>
            </p:cNvPicPr>
            <p:nvPr/>
          </p:nvPicPr>
          <p:blipFill>
            <a:blip r:embed="rId8" cstate="screen">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748971" y="3046190"/>
              <a:ext cx="570261" cy="570261"/>
            </a:xfrm>
            <a:prstGeom prst="rect">
              <a:avLst/>
            </a:prstGeom>
          </p:spPr>
        </p:pic>
        <p:pic>
          <p:nvPicPr>
            <p:cNvPr id="17" name="Graphic 16" descr="Money outline">
              <a:extLst>
                <a:ext uri="{FF2B5EF4-FFF2-40B4-BE49-F238E27FC236}">
                  <a16:creationId xmlns:a16="http://schemas.microsoft.com/office/drawing/2014/main" id="{37E7C3A8-0C66-B4DF-F813-913FE479D45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581082" y="5082498"/>
              <a:ext cx="914400" cy="914400"/>
            </a:xfrm>
            <a:prstGeom prst="rect">
              <a:avLst/>
            </a:prstGeom>
          </p:spPr>
        </p:pic>
        <p:pic>
          <p:nvPicPr>
            <p:cNvPr id="19" name="Graphic 18" descr="Bar graph with upward trend outline">
              <a:extLst>
                <a:ext uri="{FF2B5EF4-FFF2-40B4-BE49-F238E27FC236}">
                  <a16:creationId xmlns:a16="http://schemas.microsoft.com/office/drawing/2014/main" id="{6E15495D-87CA-564F-78EB-FA128CEB2D2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10713625" y="2913321"/>
              <a:ext cx="914400" cy="914400"/>
            </a:xfrm>
            <a:prstGeom prst="rect">
              <a:avLst/>
            </a:prstGeom>
          </p:spPr>
        </p:pic>
        <p:pic>
          <p:nvPicPr>
            <p:cNvPr id="20" name="Graphic 19" descr="Stopwatch">
              <a:extLst>
                <a:ext uri="{FF2B5EF4-FFF2-40B4-BE49-F238E27FC236}">
                  <a16:creationId xmlns:a16="http://schemas.microsoft.com/office/drawing/2014/main" id="{78F928E2-8058-BD96-66D6-D333E8902F5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591482" y="789427"/>
              <a:ext cx="914400" cy="914400"/>
            </a:xfrm>
            <a:prstGeom prst="rect">
              <a:avLst/>
            </a:prstGeom>
          </p:spPr>
        </p:pic>
      </p:grpSp>
      <p:pic>
        <p:nvPicPr>
          <p:cNvPr id="30" name="Graphic 29" descr="Family with two children outline">
            <a:extLst>
              <a:ext uri="{FF2B5EF4-FFF2-40B4-BE49-F238E27FC236}">
                <a16:creationId xmlns:a16="http://schemas.microsoft.com/office/drawing/2014/main" id="{FD00479F-9650-989C-BBDF-878997D2752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722682" y="2971800"/>
            <a:ext cx="914400" cy="914400"/>
          </a:xfrm>
          <a:prstGeom prst="rect">
            <a:avLst/>
          </a:prstGeom>
        </p:spPr>
      </p:pic>
      <p:sp>
        <p:nvSpPr>
          <p:cNvPr id="4" name="TextBox 3">
            <a:extLst>
              <a:ext uri="{FF2B5EF4-FFF2-40B4-BE49-F238E27FC236}">
                <a16:creationId xmlns:a16="http://schemas.microsoft.com/office/drawing/2014/main" id="{DFF90F15-CDAE-886D-4585-1474B6586662}"/>
              </a:ext>
            </a:extLst>
          </p:cNvPr>
          <p:cNvSpPr txBox="1"/>
          <p:nvPr/>
        </p:nvSpPr>
        <p:spPr>
          <a:xfrm>
            <a:off x="0" y="6380411"/>
            <a:ext cx="9144000" cy="443904"/>
          </a:xfrm>
          <a:prstGeom prst="rect">
            <a:avLst/>
          </a:prstGeom>
          <a:noFill/>
        </p:spPr>
        <p:txBody>
          <a:bodyPr wrap="square">
            <a:spAutoFit/>
          </a:bodyPr>
          <a:lstStyle/>
          <a:p>
            <a:pPr>
              <a:lnSpc>
                <a:spcPts val="3296"/>
              </a:lnSpc>
            </a:pPr>
            <a:r>
              <a:rPr lang="en-US" sz="1200" b="1" i="1" dirty="0">
                <a:solidFill>
                  <a:srgbClr val="2E764C"/>
                </a:solidFill>
                <a:latin typeface="+mj-lt"/>
              </a:rPr>
              <a:t>*Minus % retained by County for administrative costs + State Annual Participation Fee</a:t>
            </a:r>
          </a:p>
        </p:txBody>
      </p:sp>
      <p:sp>
        <p:nvSpPr>
          <p:cNvPr id="3" name="Slide Number Placeholder 15">
            <a:extLst>
              <a:ext uri="{FF2B5EF4-FFF2-40B4-BE49-F238E27FC236}">
                <a16:creationId xmlns:a16="http://schemas.microsoft.com/office/drawing/2014/main" id="{04008994-D7C4-3064-4120-9AFF728230B3}"/>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9</a:t>
            </a:fld>
            <a:endParaRPr lang="en-US" dirty="0"/>
          </a:p>
        </p:txBody>
      </p:sp>
    </p:spTree>
    <p:extLst>
      <p:ext uri="{BB962C8B-B14F-4D97-AF65-F5344CB8AC3E}">
        <p14:creationId xmlns:p14="http://schemas.microsoft.com/office/powerpoint/2010/main" val="4196252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5">
            <a:extLst>
              <a:ext uri="{FF2B5EF4-FFF2-40B4-BE49-F238E27FC236}">
                <a16:creationId xmlns:a16="http://schemas.microsoft.com/office/drawing/2014/main" id="{04008994-D7C4-3064-4120-9AFF728230B3}"/>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MAA Program Overview I  </a:t>
            </a:r>
            <a:fld id="{380CE101-6822-4B28-A7C9-FEBE5970DAF0}" type="slidenum">
              <a:rPr lang="en-US"/>
              <a:pPr/>
              <a:t>10</a:t>
            </a:fld>
            <a:endParaRPr lang="en-US" dirty="0"/>
          </a:p>
        </p:txBody>
      </p:sp>
      <p:grpSp>
        <p:nvGrpSpPr>
          <p:cNvPr id="9" name="Group 8">
            <a:extLst>
              <a:ext uri="{FF2B5EF4-FFF2-40B4-BE49-F238E27FC236}">
                <a16:creationId xmlns:a16="http://schemas.microsoft.com/office/drawing/2014/main" id="{56704BDC-768F-4458-1B0E-3A551FDC5E10}"/>
              </a:ext>
            </a:extLst>
          </p:cNvPr>
          <p:cNvGrpSpPr/>
          <p:nvPr/>
        </p:nvGrpSpPr>
        <p:grpSpPr>
          <a:xfrm>
            <a:off x="359839" y="459512"/>
            <a:ext cx="1577209" cy="1595576"/>
            <a:chOff x="5307396" y="2631212"/>
            <a:chExt cx="1577209" cy="1595576"/>
          </a:xfrm>
        </p:grpSpPr>
        <p:grpSp>
          <p:nvGrpSpPr>
            <p:cNvPr id="2" name="Group 1">
              <a:extLst>
                <a:ext uri="{FF2B5EF4-FFF2-40B4-BE49-F238E27FC236}">
                  <a16:creationId xmlns:a16="http://schemas.microsoft.com/office/drawing/2014/main" id="{7CDA7963-E820-E8B0-1323-05E60C48AE6A}"/>
                </a:ext>
              </a:extLst>
            </p:cNvPr>
            <p:cNvGrpSpPr/>
            <p:nvPr/>
          </p:nvGrpSpPr>
          <p:grpSpPr>
            <a:xfrm>
              <a:off x="5307396" y="2631212"/>
              <a:ext cx="1577209" cy="1595576"/>
              <a:chOff x="5597049" y="2206556"/>
              <a:chExt cx="1577209" cy="1595576"/>
            </a:xfrm>
          </p:grpSpPr>
          <p:sp>
            <p:nvSpPr>
              <p:cNvPr id="5" name="Oval 4">
                <a:extLst>
                  <a:ext uri="{FF2B5EF4-FFF2-40B4-BE49-F238E27FC236}">
                    <a16:creationId xmlns:a16="http://schemas.microsoft.com/office/drawing/2014/main" id="{6789C9D8-4012-8923-12B3-3339A8B82876}"/>
                  </a:ext>
                </a:extLst>
              </p:cNvPr>
              <p:cNvSpPr/>
              <p:nvPr/>
            </p:nvSpPr>
            <p:spPr>
              <a:xfrm>
                <a:off x="5597049" y="2206556"/>
                <a:ext cx="1577209" cy="1595576"/>
              </a:xfrm>
              <a:prstGeom prst="ellipse">
                <a:avLst/>
              </a:prstGeom>
              <a:ln>
                <a:solidFill>
                  <a:srgbClr val="2E764C"/>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endParaRPr lang="en-US"/>
              </a:p>
            </p:txBody>
          </p:sp>
          <p:sp>
            <p:nvSpPr>
              <p:cNvPr id="6" name="Oval 4">
                <a:extLst>
                  <a:ext uri="{FF2B5EF4-FFF2-40B4-BE49-F238E27FC236}">
                    <a16:creationId xmlns:a16="http://schemas.microsoft.com/office/drawing/2014/main" id="{5D912180-7E7C-F0EE-1552-9FF0A469ECB1}"/>
                  </a:ext>
                </a:extLst>
              </p:cNvPr>
              <p:cNvSpPr txBox="1"/>
              <p:nvPr/>
            </p:nvSpPr>
            <p:spPr>
              <a:xfrm>
                <a:off x="5828026" y="2440223"/>
                <a:ext cx="1115255" cy="1128242"/>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rgbClr val="2E764C"/>
                    </a:solidFill>
                  </a:rPr>
                  <a:t>REVENUE</a:t>
                </a:r>
              </a:p>
              <a:p>
                <a:pPr marL="0" lvl="0" indent="0" algn="ctr" defTabSz="800100">
                  <a:lnSpc>
                    <a:spcPct val="90000"/>
                  </a:lnSpc>
                  <a:spcBef>
                    <a:spcPct val="0"/>
                  </a:spcBef>
                  <a:spcAft>
                    <a:spcPct val="35000"/>
                  </a:spcAft>
                  <a:buNone/>
                </a:pPr>
                <a:endParaRPr lang="en-US" sz="2000" b="0" kern="1200" dirty="0">
                  <a:solidFill>
                    <a:srgbClr val="2E764C"/>
                  </a:solidFill>
                </a:endParaRPr>
              </a:p>
              <a:p>
                <a:pPr marL="0" lvl="0" indent="0" algn="ctr" defTabSz="800100">
                  <a:lnSpc>
                    <a:spcPct val="90000"/>
                  </a:lnSpc>
                  <a:spcBef>
                    <a:spcPct val="0"/>
                  </a:spcBef>
                  <a:spcAft>
                    <a:spcPct val="35000"/>
                  </a:spcAft>
                  <a:buNone/>
                </a:pPr>
                <a:endParaRPr lang="en-US" sz="2000" b="0" kern="1200" dirty="0">
                  <a:solidFill>
                    <a:srgbClr val="2E764C"/>
                  </a:solidFill>
                </a:endParaRPr>
              </a:p>
            </p:txBody>
          </p:sp>
        </p:grpSp>
        <p:pic>
          <p:nvPicPr>
            <p:cNvPr id="8" name="Graphic 7" descr="Bar graph with upward trend outline">
              <a:extLst>
                <a:ext uri="{FF2B5EF4-FFF2-40B4-BE49-F238E27FC236}">
                  <a16:creationId xmlns:a16="http://schemas.microsoft.com/office/drawing/2014/main" id="{379638EA-A24F-63FC-3557-CC61EF9D43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628494" y="3195555"/>
              <a:ext cx="914400" cy="914400"/>
            </a:xfrm>
            <a:prstGeom prst="rect">
              <a:avLst/>
            </a:prstGeom>
          </p:spPr>
        </p:pic>
      </p:grpSp>
      <p:graphicFrame>
        <p:nvGraphicFramePr>
          <p:cNvPr id="11" name="Table 10">
            <a:extLst>
              <a:ext uri="{FF2B5EF4-FFF2-40B4-BE49-F238E27FC236}">
                <a16:creationId xmlns:a16="http://schemas.microsoft.com/office/drawing/2014/main" id="{E42BC1B9-76BA-01C5-6656-6CD4D17B1B00}"/>
              </a:ext>
            </a:extLst>
          </p:cNvPr>
          <p:cNvGraphicFramePr>
            <a:graphicFrameLocks noGrp="1"/>
          </p:cNvGraphicFramePr>
          <p:nvPr>
            <p:extLst>
              <p:ext uri="{D42A27DB-BD31-4B8C-83A1-F6EECF244321}">
                <p14:modId xmlns:p14="http://schemas.microsoft.com/office/powerpoint/2010/main" val="3564503077"/>
              </p:ext>
            </p:extLst>
          </p:nvPr>
        </p:nvGraphicFramePr>
        <p:xfrm>
          <a:off x="2712624" y="785598"/>
          <a:ext cx="8297369" cy="3134662"/>
        </p:xfrm>
        <a:graphic>
          <a:graphicData uri="http://schemas.openxmlformats.org/drawingml/2006/table">
            <a:tbl>
              <a:tblPr/>
              <a:tblGrid>
                <a:gridCol w="5170448">
                  <a:extLst>
                    <a:ext uri="{9D8B030D-6E8A-4147-A177-3AD203B41FA5}">
                      <a16:colId xmlns:a16="http://schemas.microsoft.com/office/drawing/2014/main" val="3072127362"/>
                    </a:ext>
                  </a:extLst>
                </a:gridCol>
                <a:gridCol w="3126921">
                  <a:extLst>
                    <a:ext uri="{9D8B030D-6E8A-4147-A177-3AD203B41FA5}">
                      <a16:colId xmlns:a16="http://schemas.microsoft.com/office/drawing/2014/main" val="372226072"/>
                    </a:ext>
                  </a:extLst>
                </a:gridCol>
              </a:tblGrid>
              <a:tr h="225622">
                <a:tc>
                  <a:txBody>
                    <a:bodyPr/>
                    <a:lstStyle/>
                    <a:p>
                      <a:pPr marL="0" marR="0">
                        <a:spcBef>
                          <a:spcPts val="0"/>
                        </a:spcBef>
                        <a:spcAft>
                          <a:spcPts val="0"/>
                        </a:spcAft>
                      </a:pPr>
                      <a:r>
                        <a:rPr lang="en-US" sz="1800" b="1" dirty="0">
                          <a:effectLst/>
                          <a:latin typeface="+mn-lt"/>
                        </a:rPr>
                        <a:t>Revenue Description</a:t>
                      </a:r>
                      <a:endParaRPr lang="en-US" sz="1800" dirty="0">
                        <a:effectLst/>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b="1">
                          <a:effectLst/>
                          <a:latin typeface="+mn-lt"/>
                        </a:rPr>
                        <a:t>Non Offset, CP 2, or CP 3</a:t>
                      </a:r>
                      <a:endParaRPr lang="en-US" sz="1800">
                        <a:effectLst/>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0658286"/>
                  </a:ext>
                </a:extLst>
              </a:tr>
              <a:tr h="451243">
                <a:tc>
                  <a:txBody>
                    <a:bodyPr/>
                    <a:lstStyle/>
                    <a:p>
                      <a:pPr marL="0" marR="0">
                        <a:spcBef>
                          <a:spcPts val="0"/>
                        </a:spcBef>
                        <a:spcAft>
                          <a:spcPts val="0"/>
                        </a:spcAft>
                      </a:pPr>
                      <a:r>
                        <a:rPr lang="en-US" sz="1800" dirty="0">
                          <a:effectLst/>
                          <a:latin typeface="+mn-lt"/>
                        </a:rPr>
                        <a:t>State Veterans Affairs – Vets License Plate Fund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a:effectLst/>
                          <a:latin typeface="+mn-lt"/>
                        </a:rPr>
                        <a:t>Non Offset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9421595"/>
                  </a:ext>
                </a:extLst>
              </a:tr>
              <a:tr h="451243">
                <a:tc>
                  <a:txBody>
                    <a:bodyPr/>
                    <a:lstStyle/>
                    <a:p>
                      <a:pPr marL="0" marR="0">
                        <a:spcBef>
                          <a:spcPts val="0"/>
                        </a:spcBef>
                        <a:spcAft>
                          <a:spcPts val="0"/>
                        </a:spcAft>
                      </a:pPr>
                      <a:r>
                        <a:rPr lang="en-US" sz="1800" dirty="0">
                          <a:effectLst/>
                          <a:latin typeface="+mn-lt"/>
                        </a:rPr>
                        <a:t>State Veterans Affairs – </a:t>
                      </a:r>
                      <a:r>
                        <a:rPr lang="en-US" sz="1800" b="0" i="0" u="none" strike="noStrike" kern="1200" dirty="0">
                          <a:solidFill>
                            <a:schemeClr val="tx1"/>
                          </a:solidFill>
                          <a:effectLst/>
                          <a:latin typeface="+mn-lt"/>
                          <a:ea typeface="+mn-ea"/>
                          <a:cs typeface="+mn-cs"/>
                        </a:rPr>
                        <a:t>Medi-Cal Cost Avoidance</a:t>
                      </a:r>
                      <a:endParaRPr lang="en-US" sz="1800" dirty="0">
                        <a:effectLst/>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a:effectLst/>
                          <a:latin typeface="+mn-lt"/>
                        </a:rPr>
                        <a:t>CP 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0663892"/>
                  </a:ext>
                </a:extLst>
              </a:tr>
              <a:tr h="414540">
                <a:tc>
                  <a:txBody>
                    <a:bodyPr/>
                    <a:lstStyle/>
                    <a:p>
                      <a:pPr marL="0" marR="0">
                        <a:spcBef>
                          <a:spcPts val="0"/>
                        </a:spcBef>
                        <a:spcAft>
                          <a:spcPts val="0"/>
                        </a:spcAft>
                      </a:pPr>
                      <a:r>
                        <a:rPr lang="en-US" sz="1800" dirty="0">
                          <a:effectLst/>
                          <a:latin typeface="+mn-lt"/>
                        </a:rPr>
                        <a:t>State Veterans Affairs – Vets Subvention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a:effectLst/>
                          <a:latin typeface="+mn-lt"/>
                        </a:rPr>
                        <a:t>Non Offset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1637245"/>
                  </a:ext>
                </a:extLst>
              </a:tr>
              <a:tr h="225622">
                <a:tc>
                  <a:txBody>
                    <a:bodyPr/>
                    <a:lstStyle/>
                    <a:p>
                      <a:pPr marL="0" marR="0">
                        <a:spcBef>
                          <a:spcPts val="0"/>
                        </a:spcBef>
                        <a:spcAft>
                          <a:spcPts val="0"/>
                        </a:spcAft>
                      </a:pPr>
                      <a:r>
                        <a:rPr lang="en-US" sz="1800">
                          <a:effectLst/>
                          <a:latin typeface="+mn-lt"/>
                        </a:rPr>
                        <a:t>State Other - MHSA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a:effectLst/>
                          <a:latin typeface="+mn-lt"/>
                        </a:rPr>
                        <a:t>Non Offset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032767"/>
                  </a:ext>
                </a:extLst>
              </a:tr>
              <a:tr h="399941">
                <a:tc>
                  <a:txBody>
                    <a:bodyPr/>
                    <a:lstStyle/>
                    <a:p>
                      <a:pPr marL="0" marR="0">
                        <a:spcBef>
                          <a:spcPts val="0"/>
                        </a:spcBef>
                        <a:spcAft>
                          <a:spcPts val="0"/>
                        </a:spcAft>
                      </a:pPr>
                      <a:r>
                        <a:rPr lang="en-US" sz="1800" dirty="0">
                          <a:effectLst/>
                          <a:latin typeface="+mn-lt"/>
                        </a:rPr>
                        <a:t>Fed Medicaid – CMAA reimbursements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a:effectLst/>
                          <a:latin typeface="+mn-lt"/>
                        </a:rPr>
                        <a:t>Non Offset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3093716"/>
                  </a:ext>
                </a:extLst>
              </a:tr>
              <a:tr h="225622">
                <a:tc>
                  <a:txBody>
                    <a:bodyPr/>
                    <a:lstStyle/>
                    <a:p>
                      <a:pPr marL="0" marR="0">
                        <a:spcBef>
                          <a:spcPts val="0"/>
                        </a:spcBef>
                        <a:spcAft>
                          <a:spcPts val="0"/>
                        </a:spcAft>
                      </a:pPr>
                      <a:r>
                        <a:rPr lang="en-US" sz="1800">
                          <a:effectLst/>
                          <a:latin typeface="+mn-lt"/>
                        </a:rPr>
                        <a:t>Miscellaneous Revenues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dirty="0">
                          <a:effectLst/>
                          <a:latin typeface="+mn-lt"/>
                        </a:rPr>
                        <a:t>CP 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8587548"/>
                  </a:ext>
                </a:extLst>
              </a:tr>
              <a:tr h="399941">
                <a:tc>
                  <a:txBody>
                    <a:bodyPr/>
                    <a:lstStyle/>
                    <a:p>
                      <a:pPr marL="0" marR="0">
                        <a:spcBef>
                          <a:spcPts val="0"/>
                        </a:spcBef>
                        <a:spcAft>
                          <a:spcPts val="0"/>
                        </a:spcAft>
                      </a:pPr>
                      <a:r>
                        <a:rPr lang="en-US" sz="1800" dirty="0">
                          <a:effectLst/>
                          <a:latin typeface="+mn-lt"/>
                        </a:rPr>
                        <a:t>Transfers in General Fund Allocation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800" dirty="0">
                          <a:effectLst/>
                          <a:latin typeface="+mn-lt"/>
                        </a:rPr>
                        <a:t>Non Offset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8379319"/>
                  </a:ext>
                </a:extLst>
              </a:tr>
            </a:tbl>
          </a:graphicData>
        </a:graphic>
      </p:graphicFrame>
      <p:sp>
        <p:nvSpPr>
          <p:cNvPr id="12" name="TextBox 11">
            <a:extLst>
              <a:ext uri="{FF2B5EF4-FFF2-40B4-BE49-F238E27FC236}">
                <a16:creationId xmlns:a16="http://schemas.microsoft.com/office/drawing/2014/main" id="{AFD17110-0CA8-A40E-5D17-B676EFBF2DF0}"/>
              </a:ext>
            </a:extLst>
          </p:cNvPr>
          <p:cNvSpPr txBox="1"/>
          <p:nvPr/>
        </p:nvSpPr>
        <p:spPr>
          <a:xfrm>
            <a:off x="444137" y="4250936"/>
            <a:ext cx="11832161" cy="2308324"/>
          </a:xfrm>
          <a:prstGeom prst="rect">
            <a:avLst/>
          </a:prstGeom>
          <a:noFill/>
        </p:spPr>
        <p:txBody>
          <a:bodyPr wrap="square" rtlCol="0">
            <a:spAutoFit/>
          </a:bodyPr>
          <a:lstStyle/>
          <a:p>
            <a:r>
              <a:rPr lang="en-US" sz="1800" dirty="0">
                <a:effectLst/>
                <a:ea typeface="Aptos" panose="020B0004020202020204" pitchFamily="34" charset="0"/>
              </a:rPr>
              <a:t>Per CMAA Operational Plan page 54 provided by DHCS “Certain revenues must be offset against allocated costs in order to reduce the total amount of LGA costs that are eligible for reimbursement by the federal government. Revenue offsets include federal funds and State/local matches of federal funds that have directly or indirectly funded costs that may not be claimed for reimbursement. If a participant’s direct costs are completely funded by unallowable federal funds, they will not participate in CMAA. However, if a participant’s direct costs are only partially federally funded, the costs that are federally funded must be offset.”</a:t>
            </a:r>
          </a:p>
          <a:p>
            <a:endParaRPr lang="en-US" dirty="0"/>
          </a:p>
        </p:txBody>
      </p:sp>
    </p:spTree>
    <p:extLst>
      <p:ext uri="{BB962C8B-B14F-4D97-AF65-F5344CB8AC3E}">
        <p14:creationId xmlns:p14="http://schemas.microsoft.com/office/powerpoint/2010/main" val="2436702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5">
            <a:extLst>
              <a:ext uri="{FF2B5EF4-FFF2-40B4-BE49-F238E27FC236}">
                <a16:creationId xmlns:a16="http://schemas.microsoft.com/office/drawing/2014/main" id="{04008994-D7C4-3064-4120-9AFF728230B3}"/>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11</a:t>
            </a:fld>
            <a:endParaRPr lang="en-US" dirty="0"/>
          </a:p>
        </p:txBody>
      </p:sp>
      <p:grpSp>
        <p:nvGrpSpPr>
          <p:cNvPr id="9" name="Group 8">
            <a:extLst>
              <a:ext uri="{FF2B5EF4-FFF2-40B4-BE49-F238E27FC236}">
                <a16:creationId xmlns:a16="http://schemas.microsoft.com/office/drawing/2014/main" id="{56704BDC-768F-4458-1B0E-3A551FDC5E10}"/>
              </a:ext>
            </a:extLst>
          </p:cNvPr>
          <p:cNvGrpSpPr/>
          <p:nvPr/>
        </p:nvGrpSpPr>
        <p:grpSpPr>
          <a:xfrm>
            <a:off x="359839" y="459512"/>
            <a:ext cx="1577209" cy="1595576"/>
            <a:chOff x="5307396" y="2631212"/>
            <a:chExt cx="1577209" cy="1595576"/>
          </a:xfrm>
        </p:grpSpPr>
        <p:grpSp>
          <p:nvGrpSpPr>
            <p:cNvPr id="2" name="Group 1">
              <a:extLst>
                <a:ext uri="{FF2B5EF4-FFF2-40B4-BE49-F238E27FC236}">
                  <a16:creationId xmlns:a16="http://schemas.microsoft.com/office/drawing/2014/main" id="{7CDA7963-E820-E8B0-1323-05E60C48AE6A}"/>
                </a:ext>
              </a:extLst>
            </p:cNvPr>
            <p:cNvGrpSpPr/>
            <p:nvPr/>
          </p:nvGrpSpPr>
          <p:grpSpPr>
            <a:xfrm>
              <a:off x="5307396" y="2631212"/>
              <a:ext cx="1577209" cy="1595576"/>
              <a:chOff x="5597049" y="2206556"/>
              <a:chExt cx="1577209" cy="1595576"/>
            </a:xfrm>
          </p:grpSpPr>
          <p:sp>
            <p:nvSpPr>
              <p:cNvPr id="5" name="Oval 4">
                <a:extLst>
                  <a:ext uri="{FF2B5EF4-FFF2-40B4-BE49-F238E27FC236}">
                    <a16:creationId xmlns:a16="http://schemas.microsoft.com/office/drawing/2014/main" id="{6789C9D8-4012-8923-12B3-3339A8B82876}"/>
                  </a:ext>
                </a:extLst>
              </p:cNvPr>
              <p:cNvSpPr/>
              <p:nvPr/>
            </p:nvSpPr>
            <p:spPr>
              <a:xfrm>
                <a:off x="5597049" y="2206556"/>
                <a:ext cx="1577209" cy="1595576"/>
              </a:xfrm>
              <a:prstGeom prst="ellipse">
                <a:avLst/>
              </a:prstGeom>
              <a:ln>
                <a:solidFill>
                  <a:srgbClr val="2E764C"/>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endParaRPr lang="en-US"/>
              </a:p>
            </p:txBody>
          </p:sp>
          <p:sp>
            <p:nvSpPr>
              <p:cNvPr id="6" name="Oval 4">
                <a:extLst>
                  <a:ext uri="{FF2B5EF4-FFF2-40B4-BE49-F238E27FC236}">
                    <a16:creationId xmlns:a16="http://schemas.microsoft.com/office/drawing/2014/main" id="{5D912180-7E7C-F0EE-1552-9FF0A469ECB1}"/>
                  </a:ext>
                </a:extLst>
              </p:cNvPr>
              <p:cNvSpPr txBox="1"/>
              <p:nvPr/>
            </p:nvSpPr>
            <p:spPr>
              <a:xfrm>
                <a:off x="5828026" y="2440223"/>
                <a:ext cx="1115255" cy="1128242"/>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rgbClr val="2E764C"/>
                    </a:solidFill>
                  </a:rPr>
                  <a:t>REVENUE</a:t>
                </a:r>
              </a:p>
              <a:p>
                <a:pPr marL="0" lvl="0" indent="0" algn="ctr" defTabSz="800100">
                  <a:lnSpc>
                    <a:spcPct val="90000"/>
                  </a:lnSpc>
                  <a:spcBef>
                    <a:spcPct val="0"/>
                  </a:spcBef>
                  <a:spcAft>
                    <a:spcPct val="35000"/>
                  </a:spcAft>
                  <a:buNone/>
                </a:pPr>
                <a:endParaRPr lang="en-US" sz="2000" b="0" kern="1200" dirty="0">
                  <a:solidFill>
                    <a:srgbClr val="2E764C"/>
                  </a:solidFill>
                </a:endParaRPr>
              </a:p>
              <a:p>
                <a:pPr marL="0" lvl="0" indent="0" algn="ctr" defTabSz="800100">
                  <a:lnSpc>
                    <a:spcPct val="90000"/>
                  </a:lnSpc>
                  <a:spcBef>
                    <a:spcPct val="0"/>
                  </a:spcBef>
                  <a:spcAft>
                    <a:spcPct val="35000"/>
                  </a:spcAft>
                  <a:buNone/>
                </a:pPr>
                <a:endParaRPr lang="en-US" sz="2000" b="0" kern="1200" dirty="0">
                  <a:solidFill>
                    <a:srgbClr val="2E764C"/>
                  </a:solidFill>
                </a:endParaRPr>
              </a:p>
            </p:txBody>
          </p:sp>
        </p:grpSp>
        <p:pic>
          <p:nvPicPr>
            <p:cNvPr id="8" name="Graphic 7" descr="Bar graph with upward trend outline">
              <a:extLst>
                <a:ext uri="{FF2B5EF4-FFF2-40B4-BE49-F238E27FC236}">
                  <a16:creationId xmlns:a16="http://schemas.microsoft.com/office/drawing/2014/main" id="{379638EA-A24F-63FC-3557-CC61EF9D43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628494" y="3195555"/>
              <a:ext cx="914400" cy="914400"/>
            </a:xfrm>
            <a:prstGeom prst="rect">
              <a:avLst/>
            </a:prstGeom>
          </p:spPr>
        </p:pic>
      </p:grpSp>
      <p:pic>
        <p:nvPicPr>
          <p:cNvPr id="10" name="Picture 9">
            <a:extLst>
              <a:ext uri="{FF2B5EF4-FFF2-40B4-BE49-F238E27FC236}">
                <a16:creationId xmlns:a16="http://schemas.microsoft.com/office/drawing/2014/main" id="{7ADE02C2-D8D9-1DE7-B5D7-086B84950B76}"/>
              </a:ext>
            </a:extLst>
          </p:cNvPr>
          <p:cNvPicPr>
            <a:picLocks noChangeAspect="1"/>
          </p:cNvPicPr>
          <p:nvPr/>
        </p:nvPicPr>
        <p:blipFill>
          <a:blip r:embed="rId5"/>
          <a:stretch>
            <a:fillRect/>
          </a:stretch>
        </p:blipFill>
        <p:spPr>
          <a:xfrm>
            <a:off x="2149838" y="136525"/>
            <a:ext cx="8940713" cy="5929539"/>
          </a:xfrm>
          <a:prstGeom prst="rect">
            <a:avLst/>
          </a:prstGeom>
        </p:spPr>
      </p:pic>
    </p:spTree>
    <p:extLst>
      <p:ext uri="{BB962C8B-B14F-4D97-AF65-F5344CB8AC3E}">
        <p14:creationId xmlns:p14="http://schemas.microsoft.com/office/powerpoint/2010/main" val="4256094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2487C6-FE5E-F87A-8709-CC60A97EACB0}"/>
              </a:ext>
            </a:extLst>
          </p:cNvPr>
          <p:cNvSpPr txBox="1"/>
          <p:nvPr/>
        </p:nvSpPr>
        <p:spPr>
          <a:xfrm>
            <a:off x="1132114" y="346840"/>
            <a:ext cx="9971314" cy="615553"/>
          </a:xfrm>
          <a:prstGeom prst="rect">
            <a:avLst/>
          </a:prstGeom>
        </p:spPr>
        <p:txBody>
          <a:bodyPr wrap="square" lIns="0" tIns="0" rIns="0" bIns="0" rtlCol="0" anchor="t">
            <a:spAutoFit/>
          </a:bodyPr>
          <a:lstStyle/>
          <a:p>
            <a:r>
              <a:rPr lang="en-US" sz="4000" b="1" dirty="0">
                <a:solidFill>
                  <a:srgbClr val="328264"/>
                </a:solidFill>
                <a:latin typeface="+mj-lt"/>
              </a:rPr>
              <a:t>CMAA Performance – Small County VSO</a:t>
            </a:r>
            <a:endParaRPr lang="en-US" sz="4000" b="1" dirty="0">
              <a:latin typeface="+mj-lt"/>
            </a:endParaRPr>
          </a:p>
        </p:txBody>
      </p:sp>
      <p:graphicFrame>
        <p:nvGraphicFramePr>
          <p:cNvPr id="3" name="Chart 2">
            <a:extLst>
              <a:ext uri="{FF2B5EF4-FFF2-40B4-BE49-F238E27FC236}">
                <a16:creationId xmlns:a16="http://schemas.microsoft.com/office/drawing/2014/main" id="{D8289074-1837-4F94-9A03-C47EDEB5EC9E}"/>
              </a:ext>
            </a:extLst>
          </p:cNvPr>
          <p:cNvGraphicFramePr>
            <a:graphicFrameLocks/>
          </p:cNvGraphicFramePr>
          <p:nvPr>
            <p:extLst>
              <p:ext uri="{D42A27DB-BD31-4B8C-83A1-F6EECF244321}">
                <p14:modId xmlns:p14="http://schemas.microsoft.com/office/powerpoint/2010/main" val="3237183876"/>
              </p:ext>
            </p:extLst>
          </p:nvPr>
        </p:nvGraphicFramePr>
        <p:xfrm>
          <a:off x="2351990" y="1363856"/>
          <a:ext cx="7140593" cy="4531751"/>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15">
            <a:extLst>
              <a:ext uri="{FF2B5EF4-FFF2-40B4-BE49-F238E27FC236}">
                <a16:creationId xmlns:a16="http://schemas.microsoft.com/office/drawing/2014/main" id="{96711EF7-6A58-8EFC-02F4-0BCF1A3EEED0}"/>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12</a:t>
            </a:fld>
            <a:endParaRPr lang="en-US" dirty="0"/>
          </a:p>
        </p:txBody>
      </p:sp>
    </p:spTree>
    <p:extLst>
      <p:ext uri="{BB962C8B-B14F-4D97-AF65-F5344CB8AC3E}">
        <p14:creationId xmlns:p14="http://schemas.microsoft.com/office/powerpoint/2010/main" val="4280788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2487C6-FE5E-F87A-8709-CC60A97EACB0}"/>
              </a:ext>
            </a:extLst>
          </p:cNvPr>
          <p:cNvSpPr txBox="1"/>
          <p:nvPr/>
        </p:nvSpPr>
        <p:spPr>
          <a:xfrm>
            <a:off x="406400" y="245534"/>
            <a:ext cx="11672389" cy="677108"/>
          </a:xfrm>
          <a:prstGeom prst="rect">
            <a:avLst/>
          </a:prstGeom>
        </p:spPr>
        <p:txBody>
          <a:bodyPr wrap="square" lIns="0" tIns="0" rIns="0" bIns="0" rtlCol="0" anchor="t">
            <a:spAutoFit/>
          </a:bodyPr>
          <a:lstStyle/>
          <a:p>
            <a:r>
              <a:rPr lang="en-US" sz="4400" b="1" dirty="0">
                <a:solidFill>
                  <a:srgbClr val="328264"/>
                </a:solidFill>
                <a:latin typeface="+mj-lt"/>
              </a:rPr>
              <a:t>CMAA Performance – Medium County VSO</a:t>
            </a:r>
            <a:endParaRPr lang="en-US" sz="4400" b="1" dirty="0">
              <a:latin typeface="+mj-lt"/>
            </a:endParaRPr>
          </a:p>
        </p:txBody>
      </p:sp>
      <p:graphicFrame>
        <p:nvGraphicFramePr>
          <p:cNvPr id="3" name="Chart 2">
            <a:extLst>
              <a:ext uri="{FF2B5EF4-FFF2-40B4-BE49-F238E27FC236}">
                <a16:creationId xmlns:a16="http://schemas.microsoft.com/office/drawing/2014/main" id="{B16F93AB-1B04-435C-9923-A3EE8635BC63}"/>
              </a:ext>
            </a:extLst>
          </p:cNvPr>
          <p:cNvGraphicFramePr>
            <a:graphicFrameLocks/>
          </p:cNvGraphicFramePr>
          <p:nvPr>
            <p:extLst>
              <p:ext uri="{D42A27DB-BD31-4B8C-83A1-F6EECF244321}">
                <p14:modId xmlns:p14="http://schemas.microsoft.com/office/powerpoint/2010/main" val="3408104142"/>
              </p:ext>
            </p:extLst>
          </p:nvPr>
        </p:nvGraphicFramePr>
        <p:xfrm>
          <a:off x="2359253" y="1439635"/>
          <a:ext cx="6811961" cy="441050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F49F288-DABA-E188-D433-853CEC2D2429}"/>
              </a:ext>
            </a:extLst>
          </p:cNvPr>
          <p:cNvSpPr txBox="1"/>
          <p:nvPr/>
        </p:nvSpPr>
        <p:spPr>
          <a:xfrm>
            <a:off x="7437724" y="5550375"/>
            <a:ext cx="988901" cy="15830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800"/>
              <a:t>* Estimated</a:t>
            </a:r>
          </a:p>
        </p:txBody>
      </p:sp>
      <p:sp>
        <p:nvSpPr>
          <p:cNvPr id="6" name="Slide Number Placeholder 15">
            <a:extLst>
              <a:ext uri="{FF2B5EF4-FFF2-40B4-BE49-F238E27FC236}">
                <a16:creationId xmlns:a16="http://schemas.microsoft.com/office/drawing/2014/main" id="{91E45DEB-7296-1C08-99AC-4C4649C57E3B}"/>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13</a:t>
            </a:fld>
            <a:endParaRPr lang="en-US" dirty="0"/>
          </a:p>
        </p:txBody>
      </p:sp>
    </p:spTree>
    <p:extLst>
      <p:ext uri="{BB962C8B-B14F-4D97-AF65-F5344CB8AC3E}">
        <p14:creationId xmlns:p14="http://schemas.microsoft.com/office/powerpoint/2010/main" val="1360307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
            <a:extLst>
              <a:ext uri="{FF2B5EF4-FFF2-40B4-BE49-F238E27FC236}">
                <a16:creationId xmlns:a16="http://schemas.microsoft.com/office/drawing/2014/main" id="{2EABE3B4-3E4D-24B1-F635-6228167EFD23}"/>
              </a:ext>
            </a:extLst>
          </p:cNvPr>
          <p:cNvGrpSpPr/>
          <p:nvPr/>
        </p:nvGrpSpPr>
        <p:grpSpPr>
          <a:xfrm>
            <a:off x="176817" y="1828800"/>
            <a:ext cx="11922563" cy="2558530"/>
            <a:chOff x="-3038751" y="-1583431"/>
            <a:chExt cx="26661787" cy="3411372"/>
          </a:xfrm>
        </p:grpSpPr>
        <p:sp>
          <p:nvSpPr>
            <p:cNvPr id="8" name="TextBox 9">
              <a:extLst>
                <a:ext uri="{FF2B5EF4-FFF2-40B4-BE49-F238E27FC236}">
                  <a16:creationId xmlns:a16="http://schemas.microsoft.com/office/drawing/2014/main" id="{F911AC33-402B-1FF7-104B-F0F9492827DC}"/>
                </a:ext>
              </a:extLst>
            </p:cNvPr>
            <p:cNvSpPr txBox="1"/>
            <p:nvPr/>
          </p:nvSpPr>
          <p:spPr>
            <a:xfrm>
              <a:off x="-3038751" y="-1583431"/>
              <a:ext cx="26661787" cy="1066873"/>
            </a:xfrm>
            <a:prstGeom prst="rect">
              <a:avLst/>
            </a:prstGeom>
          </p:spPr>
          <p:txBody>
            <a:bodyPr wrap="square" lIns="0" tIns="0" rIns="0" bIns="0" rtlCol="0" anchor="t">
              <a:spAutoFit/>
            </a:bodyPr>
            <a:lstStyle/>
            <a:p>
              <a:pPr>
                <a:lnSpc>
                  <a:spcPct val="137550"/>
                </a:lnSpc>
              </a:pPr>
              <a:endParaRPr lang="en-US" sz="2000" dirty="0">
                <a:solidFill>
                  <a:srgbClr val="2E764C"/>
                </a:solidFill>
                <a:latin typeface="+mj-lt"/>
              </a:endParaRPr>
            </a:p>
            <a:p>
              <a:pPr>
                <a:lnSpc>
                  <a:spcPct val="137550"/>
                </a:lnSpc>
              </a:pPr>
              <a:endParaRPr lang="en-US" sz="2000" dirty="0">
                <a:solidFill>
                  <a:srgbClr val="2E764C"/>
                </a:solidFill>
                <a:latin typeface="+mj-lt"/>
              </a:endParaRPr>
            </a:p>
          </p:txBody>
        </p:sp>
        <p:sp>
          <p:nvSpPr>
            <p:cNvPr id="9" name="TextBox 10">
              <a:extLst>
                <a:ext uri="{FF2B5EF4-FFF2-40B4-BE49-F238E27FC236}">
                  <a16:creationId xmlns:a16="http://schemas.microsoft.com/office/drawing/2014/main" id="{BE51E9AB-BB4E-5E70-9992-54593EDE7E2F}"/>
                </a:ext>
              </a:extLst>
            </p:cNvPr>
            <p:cNvSpPr txBox="1"/>
            <p:nvPr/>
          </p:nvSpPr>
          <p:spPr>
            <a:xfrm>
              <a:off x="-99145" y="1364309"/>
              <a:ext cx="16680625" cy="463632"/>
            </a:xfrm>
            <a:prstGeom prst="rect">
              <a:avLst/>
            </a:prstGeom>
          </p:spPr>
          <p:txBody>
            <a:bodyPr lIns="0" tIns="0" rIns="0" bIns="0" rtlCol="0" anchor="t">
              <a:spAutoFit/>
            </a:bodyPr>
            <a:lstStyle/>
            <a:p>
              <a:pPr>
                <a:lnSpc>
                  <a:spcPct val="125609"/>
                </a:lnSpc>
              </a:pPr>
              <a:endParaRPr lang="en-US" sz="2000">
                <a:solidFill>
                  <a:srgbClr val="FFFFFF"/>
                </a:solidFill>
                <a:latin typeface="+mj-lt"/>
                <a:ea typeface="Roboto"/>
                <a:cs typeface="Roboto"/>
              </a:endParaRPr>
            </a:p>
          </p:txBody>
        </p:sp>
      </p:grpSp>
      <p:sp>
        <p:nvSpPr>
          <p:cNvPr id="3" name="Rectangle 2">
            <a:extLst>
              <a:ext uri="{FF2B5EF4-FFF2-40B4-BE49-F238E27FC236}">
                <a16:creationId xmlns:a16="http://schemas.microsoft.com/office/drawing/2014/main" id="{A87D3A67-F632-A443-EEE5-BBCD9E9C73E2}"/>
              </a:ext>
            </a:extLst>
          </p:cNvPr>
          <p:cNvSpPr/>
          <p:nvPr/>
        </p:nvSpPr>
        <p:spPr>
          <a:xfrm flipV="1">
            <a:off x="0" y="-12815"/>
            <a:ext cx="12192000" cy="1551135"/>
          </a:xfrm>
          <a:prstGeom prst="rect">
            <a:avLst/>
          </a:prstGeom>
          <a:solidFill>
            <a:srgbClr val="2E764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4" name="TextBox 3">
            <a:extLst>
              <a:ext uri="{FF2B5EF4-FFF2-40B4-BE49-F238E27FC236}">
                <a16:creationId xmlns:a16="http://schemas.microsoft.com/office/drawing/2014/main" id="{88BF25B0-41D8-411A-4929-28708CA74BB0}"/>
              </a:ext>
            </a:extLst>
          </p:cNvPr>
          <p:cNvSpPr txBox="1"/>
          <p:nvPr/>
        </p:nvSpPr>
        <p:spPr>
          <a:xfrm>
            <a:off x="1047715" y="355832"/>
            <a:ext cx="10096570" cy="677108"/>
          </a:xfrm>
          <a:prstGeom prst="rect">
            <a:avLst/>
          </a:prstGeom>
        </p:spPr>
        <p:txBody>
          <a:bodyPr wrap="square" lIns="0" tIns="0" rIns="0" bIns="0" rtlCol="0" anchor="t">
            <a:spAutoFit/>
          </a:bodyPr>
          <a:lstStyle/>
          <a:p>
            <a:pPr algn="ctr"/>
            <a:r>
              <a:rPr lang="en-US" sz="4400" b="1" dirty="0">
                <a:solidFill>
                  <a:schemeClr val="bg1"/>
                </a:solidFill>
                <a:latin typeface="+mj-lt"/>
              </a:rPr>
              <a:t>Questions?</a:t>
            </a:r>
          </a:p>
        </p:txBody>
      </p:sp>
      <p:sp>
        <p:nvSpPr>
          <p:cNvPr id="5" name="Slide Number Placeholder 15">
            <a:extLst>
              <a:ext uri="{FF2B5EF4-FFF2-40B4-BE49-F238E27FC236}">
                <a16:creationId xmlns:a16="http://schemas.microsoft.com/office/drawing/2014/main" id="{0A2F7558-A0DD-587B-5038-73FDE334D544}"/>
              </a:ext>
            </a:extLst>
          </p:cNvPr>
          <p:cNvSpPr txBox="1">
            <a:spLocks/>
          </p:cNvSpPr>
          <p:nvPr/>
        </p:nvSpPr>
        <p:spPr>
          <a:xfrm>
            <a:off x="8953500" y="6459190"/>
            <a:ext cx="2743200" cy="365125"/>
          </a:xfrm>
          <a:prstGeom prst="rect">
            <a:avLst/>
          </a:prstGeom>
        </p:spPr>
        <p:txBody>
          <a:bodyPr vert="horz" lIns="91440" tIns="45720" rIns="91440" bIns="45720" rtlCol="0" anchor="ctr"/>
          <a:lstStyle>
            <a:defPPr>
              <a:defRPr lang="en-US"/>
            </a:defPPr>
            <a:lvl1pPr algn="r">
              <a:defRPr sz="1000">
                <a:solidFill>
                  <a:schemeClr val="bg1"/>
                </a:solidFill>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dirty="0"/>
              <a:t>CMAA Program Overview I  </a:t>
            </a:r>
            <a:fld id="{380CE101-6822-4B28-A7C9-FEBE5970DAF0}" type="slidenum">
              <a:rPr lang="en-US"/>
              <a:pPr/>
              <a:t>14</a:t>
            </a:fld>
            <a:endParaRPr lang="en-US" dirty="0"/>
          </a:p>
        </p:txBody>
      </p:sp>
    </p:spTree>
    <p:extLst>
      <p:ext uri="{BB962C8B-B14F-4D97-AF65-F5344CB8AC3E}">
        <p14:creationId xmlns:p14="http://schemas.microsoft.com/office/powerpoint/2010/main" val="16072926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0"/>
  <p:tag name="ARTICULATE_DESIGN_ID_OFFICE THEME" val="hTbGrHbG"/>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HHS Placer">
      <a:dk1>
        <a:srgbClr val="000000"/>
      </a:dk1>
      <a:lt1>
        <a:srgbClr val="FFFFFF"/>
      </a:lt1>
      <a:dk2>
        <a:srgbClr val="44546A"/>
      </a:dk2>
      <a:lt2>
        <a:srgbClr val="E7E6E6"/>
      </a:lt2>
      <a:accent1>
        <a:srgbClr val="01315F"/>
      </a:accent1>
      <a:accent2>
        <a:srgbClr val="2E764D"/>
      </a:accent2>
      <a:accent3>
        <a:srgbClr val="A5A5A5"/>
      </a:accent3>
      <a:accent4>
        <a:srgbClr val="0373C5"/>
      </a:accent4>
      <a:accent5>
        <a:srgbClr val="AD922A"/>
      </a:accent5>
      <a:accent6>
        <a:srgbClr val="FEFFFE"/>
      </a:accent6>
      <a:hlink>
        <a:srgbClr val="0174C4"/>
      </a:hlink>
      <a:folHlink>
        <a:srgbClr val="C6DCF1"/>
      </a:folHlink>
    </a:clrScheme>
    <a:fontScheme name="Placer Century Gothic">
      <a:majorFont>
        <a:latin typeface="Century Gothic"/>
        <a:ea typeface=""/>
        <a:cs typeface=""/>
      </a:majorFont>
      <a:minorFont>
        <a:latin typeface="Century Gothic"/>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B8E091708D80478ED4144AEF6A35E1" ma:contentTypeVersion="16" ma:contentTypeDescription="Create a new document." ma:contentTypeScope="" ma:versionID="6724a118c1fa551ba41ec61103028bdb">
  <xsd:schema xmlns:xsd="http://www.w3.org/2001/XMLSchema" xmlns:xs="http://www.w3.org/2001/XMLSchema" xmlns:p="http://schemas.microsoft.com/office/2006/metadata/properties" xmlns:ns1="http://schemas.microsoft.com/sharepoint/v3" xmlns:ns2="6ea9a785-2212-4371-854f-f51c95c6b686" xmlns:ns3="82ec4d65-8879-4ada-b405-8f3c91b234da" targetNamespace="http://schemas.microsoft.com/office/2006/metadata/properties" ma:root="true" ma:fieldsID="3ab1b2224e33b448c1b43d9447eae66f" ns1:_="" ns2:_="" ns3:_="">
    <xsd:import namespace="http://schemas.microsoft.com/sharepoint/v3"/>
    <xsd:import namespace="6ea9a785-2212-4371-854f-f51c95c6b686"/>
    <xsd:import namespace="82ec4d65-8879-4ada-b405-8f3c91b234d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a9a785-2212-4371-854f-f51c95c6b6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75785e2-b25d-4f7d-a1fb-1cbca0c5d4e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2ec4d65-8879-4ada-b405-8f3c91b234d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eb94f27-f58a-4805-8762-ec5200dbce8a}" ma:internalName="TaxCatchAll" ma:showField="CatchAllData" ma:web="82ec4d65-8879-4ada-b405-8f3c91b234d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2ec4d65-8879-4ada-b405-8f3c91b234da" xsi:nil="true"/>
    <lcf76f155ced4ddcb4097134ff3c332f xmlns="6ea9a785-2212-4371-854f-f51c95c6b686">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EF2D595D-D09F-4824-AC88-D38473A66F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ea9a785-2212-4371-854f-f51c95c6b686"/>
    <ds:schemaRef ds:uri="82ec4d65-8879-4ada-b405-8f3c91b234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851B5F-EE00-42A8-B79E-F928332AB520}">
  <ds:schemaRefs>
    <ds:schemaRef ds:uri="http://schemas.microsoft.com/sharepoint/v3/contenttype/forms"/>
  </ds:schemaRefs>
</ds:datastoreItem>
</file>

<file path=customXml/itemProps3.xml><?xml version="1.0" encoding="utf-8"?>
<ds:datastoreItem xmlns:ds="http://schemas.openxmlformats.org/officeDocument/2006/customXml" ds:itemID="{9A81DFF1-0BCF-45E2-8FB1-76C1F8123923}">
  <ds:schemaRefs>
    <ds:schemaRef ds:uri="6ea9a785-2212-4371-854f-f51c95c6b686"/>
    <ds:schemaRef ds:uri="http://purl.org/dc/elements/1.1/"/>
    <ds:schemaRef ds:uri="http://schemas.microsoft.com/office/2006/metadata/properties"/>
    <ds:schemaRef ds:uri="http://schemas.microsoft.com/sharepoint/v3"/>
    <ds:schemaRef ds:uri="82ec4d65-8879-4ada-b405-8f3c91b234da"/>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23204</TotalTime>
  <Words>2404</Words>
  <Application>Microsoft Office PowerPoint</Application>
  <PresentationFormat>Widescreen</PresentationFormat>
  <Paragraphs>213</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Century Gothic</vt:lpstr>
      <vt:lpstr>Impact</vt:lpstr>
      <vt:lpstr>Thinking Of Betty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Kristal Baumbach</dc:creator>
  <cp:lastModifiedBy>Debbie Daniel</cp:lastModifiedBy>
  <cp:revision>82</cp:revision>
  <dcterms:created xsi:type="dcterms:W3CDTF">2022-03-01T00:06:53Z</dcterms:created>
  <dcterms:modified xsi:type="dcterms:W3CDTF">2025-09-27T22:16:57Z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D3809E7D-BFE9-49DD-AAB1-B545E224642D</vt:lpwstr>
  </property>
  <property fmtid="{D5CDD505-2E9C-101B-9397-08002B2CF9AE}" pid="3" name="ArticulatePath">
    <vt:lpwstr>https://placerco-my.sharepoint.com/personal/kcombs_placer_ca_gov/Documents/Microsoft Teams Chat Files/HHS editable custom template presentation </vt:lpwstr>
  </property>
  <property fmtid="{D5CDD505-2E9C-101B-9397-08002B2CF9AE}" pid="4" name="ContentTypeId">
    <vt:lpwstr>0x010100E7B8E091708D80478ED4144AEF6A35E1</vt:lpwstr>
  </property>
  <property fmtid="{D5CDD505-2E9C-101B-9397-08002B2CF9AE}" pid="5" name="MediaServiceImageTags">
    <vt:lpwstr/>
  </property>
</Properties>
</file>